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diagrams/data3.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quickStyle4.xml" ContentType="application/vnd.openxmlformats-officedocument.drawingml.diagramStyle+xml"/>
  <Override PartName="/ppt/diagrams/layout4.xml" ContentType="application/vnd.openxmlformats-officedocument.drawingml.diagramLayout+xml"/>
  <Override PartName="/ppt/diagrams/quickStyle5.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6.xml" ContentType="application/vnd.openxmlformats-officedocument.drawingml.diagram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5.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layout5.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handoutMasterIdLst>
    <p:handoutMasterId r:id="rId40"/>
  </p:handoutMasterIdLst>
  <p:sldIdLst>
    <p:sldId id="257" r:id="rId3"/>
    <p:sldId id="342" r:id="rId4"/>
    <p:sldId id="271" r:id="rId5"/>
    <p:sldId id="357" r:id="rId6"/>
    <p:sldId id="358" r:id="rId7"/>
    <p:sldId id="343" r:id="rId8"/>
    <p:sldId id="344" r:id="rId9"/>
    <p:sldId id="328" r:id="rId10"/>
    <p:sldId id="345" r:id="rId11"/>
    <p:sldId id="313" r:id="rId12"/>
    <p:sldId id="355" r:id="rId13"/>
    <p:sldId id="312" r:id="rId14"/>
    <p:sldId id="363" r:id="rId15"/>
    <p:sldId id="315" r:id="rId16"/>
    <p:sldId id="341" r:id="rId17"/>
    <p:sldId id="272" r:id="rId18"/>
    <p:sldId id="360" r:id="rId19"/>
    <p:sldId id="359" r:id="rId20"/>
    <p:sldId id="325" r:id="rId21"/>
    <p:sldId id="362" r:id="rId22"/>
    <p:sldId id="361" r:id="rId23"/>
    <p:sldId id="330" r:id="rId24"/>
    <p:sldId id="331" r:id="rId25"/>
    <p:sldId id="270" r:id="rId26"/>
    <p:sldId id="326" r:id="rId27"/>
    <p:sldId id="332" r:id="rId28"/>
    <p:sldId id="333" r:id="rId29"/>
    <p:sldId id="316" r:id="rId30"/>
    <p:sldId id="335" r:id="rId31"/>
    <p:sldId id="336" r:id="rId32"/>
    <p:sldId id="266" r:id="rId33"/>
    <p:sldId id="340" r:id="rId34"/>
    <p:sldId id="261" r:id="rId35"/>
    <p:sldId id="337" r:id="rId36"/>
    <p:sldId id="322" r:id="rId37"/>
    <p:sldId id="323"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434"/>
    <a:srgbClr val="75EB7B"/>
    <a:srgbClr val="EC8514"/>
    <a:srgbClr val="FF3F3F"/>
    <a:srgbClr val="6598D5"/>
    <a:srgbClr val="99BAE3"/>
    <a:srgbClr val="61A4F5"/>
    <a:srgbClr val="2E87F2"/>
    <a:srgbClr val="CC6600"/>
    <a:srgbClr val="BB2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7344" autoAdjust="0"/>
  </p:normalViewPr>
  <p:slideViewPr>
    <p:cSldViewPr snapToGrid="0">
      <p:cViewPr varScale="1">
        <p:scale>
          <a:sx n="54" d="100"/>
          <a:sy n="54" d="100"/>
        </p:scale>
        <p:origin x="20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diagrams/_rels/data6.xml.rels><?xml version="1.0" encoding="UTF-8" standalone="yes"?>
<Relationships xmlns="http://schemas.openxmlformats.org/package/2006/relationships"><Relationship Id="rId8" Type="http://schemas.openxmlformats.org/officeDocument/2006/relationships/hyperlink" Target="http://www.gograph.com/stock-illustration/witness.html" TargetMode="External"/><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hyperlink" Target="http://www.clipartpanda.com/categories/complaint-clip-art" TargetMode="External"/><Relationship Id="rId1" Type="http://schemas.openxmlformats.org/officeDocument/2006/relationships/image" Target="../media/image6.png"/><Relationship Id="rId6" Type="http://schemas.openxmlformats.org/officeDocument/2006/relationships/hyperlink" Target="http://www.clipartpanda.com/categories/reaching-hands-clipart" TargetMode="External"/><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hyperlink" Target="https://www.istockphoto.com/illustrations/petition-signing" TargetMode="External"/><Relationship Id="rId9"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8" Type="http://schemas.openxmlformats.org/officeDocument/2006/relationships/hyperlink" Target="http://www.gograph.com/stock-illustration/witness.html" TargetMode="External"/><Relationship Id="rId3" Type="http://schemas.openxmlformats.org/officeDocument/2006/relationships/image" Target="../media/image7.png"/><Relationship Id="rId7" Type="http://schemas.openxmlformats.org/officeDocument/2006/relationships/image" Target="../media/image9.jpg"/><Relationship Id="rId2" Type="http://schemas.openxmlformats.org/officeDocument/2006/relationships/hyperlink" Target="http://www.clipartpanda.com/categories/complaint-clip-art" TargetMode="External"/><Relationship Id="rId1" Type="http://schemas.openxmlformats.org/officeDocument/2006/relationships/image" Target="../media/image6.png"/><Relationship Id="rId6" Type="http://schemas.openxmlformats.org/officeDocument/2006/relationships/hyperlink" Target="http://www.clipartpanda.com/categories/reaching-hands-clipart" TargetMode="External"/><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hyperlink" Target="https://www.istockphoto.com/illustrations/petition-signing" TargetMode="External"/><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293CAF-397E-4AEB-B9ED-552A8F6CC5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307265-8394-4C19-BCB6-AF687E022DC7}">
      <dgm:prSet phldrT="[Text]"/>
      <dgm:spPr/>
      <dgm:t>
        <a:bodyPr/>
        <a:lstStyle/>
        <a:p>
          <a:r>
            <a:rPr lang="en-US" dirty="0">
              <a:solidFill>
                <a:schemeClr val="bg1"/>
              </a:solidFill>
              <a:latin typeface="Bookman Old Style" panose="02050604050505020204" pitchFamily="18" charset="0"/>
            </a:rPr>
            <a:t>4 units or fewer</a:t>
          </a:r>
        </a:p>
      </dgm:t>
    </dgm:pt>
    <dgm:pt modelId="{7C62CD1F-8655-4622-BC41-0C6DF4DC8E23}" type="parTrans" cxnId="{8E705604-3B0E-4501-818F-9CB0EE65E284}">
      <dgm:prSet/>
      <dgm:spPr/>
      <dgm:t>
        <a:bodyPr/>
        <a:lstStyle/>
        <a:p>
          <a:endParaRPr lang="en-US"/>
        </a:p>
      </dgm:t>
    </dgm:pt>
    <dgm:pt modelId="{474ED335-4143-4C18-BF82-6A65A4AFF5BA}" type="sibTrans" cxnId="{8E705604-3B0E-4501-818F-9CB0EE65E284}">
      <dgm:prSet/>
      <dgm:spPr/>
      <dgm:t>
        <a:bodyPr/>
        <a:lstStyle/>
        <a:p>
          <a:endParaRPr lang="en-US"/>
        </a:p>
      </dgm:t>
    </dgm:pt>
    <dgm:pt modelId="{7A69E432-E45B-4E09-BE8C-215F4379AA3A}">
      <dgm:prSet phldrT="[Text]"/>
      <dgm:spPr/>
      <dgm:t>
        <a:bodyPr/>
        <a:lstStyle/>
        <a:p>
          <a:r>
            <a:rPr lang="en-US" dirty="0">
              <a:solidFill>
                <a:srgbClr val="FFFF00"/>
              </a:solidFill>
              <a:latin typeface="Bookman Old Style" panose="02050604050505020204" pitchFamily="18" charset="0"/>
            </a:rPr>
            <a:t>State Law- familial status</a:t>
          </a:r>
        </a:p>
      </dgm:t>
    </dgm:pt>
    <dgm:pt modelId="{48B6DA1E-80CE-40C6-B7D8-D163AD4E4FE6}" type="parTrans" cxnId="{4A1AFC13-25B9-407E-9224-5714F7F00677}">
      <dgm:prSet/>
      <dgm:spPr/>
      <dgm:t>
        <a:bodyPr/>
        <a:lstStyle/>
        <a:p>
          <a:endParaRPr lang="en-US"/>
        </a:p>
      </dgm:t>
    </dgm:pt>
    <dgm:pt modelId="{BB4A7F8C-D782-4690-94BC-774BE9F8E0E6}" type="sibTrans" cxnId="{4A1AFC13-25B9-407E-9224-5714F7F00677}">
      <dgm:prSet/>
      <dgm:spPr/>
      <dgm:t>
        <a:bodyPr/>
        <a:lstStyle/>
        <a:p>
          <a:endParaRPr lang="en-US"/>
        </a:p>
      </dgm:t>
    </dgm:pt>
    <dgm:pt modelId="{028CA1B3-6A10-4418-9004-E39AFC57C998}">
      <dgm:prSet phldrT="[Text]"/>
      <dgm:spPr/>
      <dgm:t>
        <a:bodyPr/>
        <a:lstStyle/>
        <a:p>
          <a:r>
            <a:rPr lang="en-US" sz="2200" dirty="0">
              <a:solidFill>
                <a:schemeClr val="bg1"/>
              </a:solidFill>
              <a:latin typeface="Bookman Old Style" panose="02050604050505020204" pitchFamily="18" charset="0"/>
            </a:rPr>
            <a:t>Two units or fewer and owner occupied, OR</a:t>
          </a:r>
        </a:p>
      </dgm:t>
    </dgm:pt>
    <dgm:pt modelId="{2B0ADA4B-0E54-4E82-9A92-A996EAC0540A}" type="parTrans" cxnId="{AB771610-53C9-4193-82D8-2279DD5F9826}">
      <dgm:prSet/>
      <dgm:spPr/>
      <dgm:t>
        <a:bodyPr/>
        <a:lstStyle/>
        <a:p>
          <a:endParaRPr lang="en-US"/>
        </a:p>
      </dgm:t>
    </dgm:pt>
    <dgm:pt modelId="{1D8E1DE6-1349-4CC1-A2A8-24BABB2E728E}" type="sibTrans" cxnId="{AB771610-53C9-4193-82D8-2279DD5F9826}">
      <dgm:prSet/>
      <dgm:spPr/>
      <dgm:t>
        <a:bodyPr/>
        <a:lstStyle/>
        <a:p>
          <a:endParaRPr lang="en-US"/>
        </a:p>
      </dgm:t>
    </dgm:pt>
    <dgm:pt modelId="{CD21EDD7-8385-49ED-AF32-BD3CD62A2ED5}">
      <dgm:prSet phldrT="[Text]"/>
      <dgm:spPr/>
      <dgm:t>
        <a:bodyPr/>
        <a:lstStyle/>
        <a:p>
          <a:r>
            <a:rPr lang="en-US" dirty="0">
              <a:solidFill>
                <a:schemeClr val="bg1"/>
              </a:solidFill>
              <a:latin typeface="Bookman Old Style" panose="02050604050505020204" pitchFamily="18" charset="0"/>
            </a:rPr>
            <a:t>Owner occupied</a:t>
          </a:r>
          <a:br>
            <a:rPr lang="en-US" dirty="0">
              <a:solidFill>
                <a:schemeClr val="bg1"/>
              </a:solidFill>
              <a:latin typeface="Bookman Old Style" panose="02050604050505020204" pitchFamily="18" charset="0"/>
            </a:rPr>
          </a:br>
          <a:endParaRPr lang="en-US" dirty="0">
            <a:solidFill>
              <a:schemeClr val="bg1"/>
            </a:solidFill>
            <a:latin typeface="Bookman Old Style" panose="02050604050505020204" pitchFamily="18" charset="0"/>
          </a:endParaRPr>
        </a:p>
      </dgm:t>
    </dgm:pt>
    <dgm:pt modelId="{72A3054B-D369-46A2-A302-BE612C7EECAF}" type="parTrans" cxnId="{46590E79-AEB2-41B4-802A-D5E8314B19A6}">
      <dgm:prSet/>
      <dgm:spPr/>
      <dgm:t>
        <a:bodyPr/>
        <a:lstStyle/>
        <a:p>
          <a:endParaRPr lang="en-US"/>
        </a:p>
      </dgm:t>
    </dgm:pt>
    <dgm:pt modelId="{6B9C3CC2-14BE-4196-8918-AEACAEDD40A5}" type="sibTrans" cxnId="{46590E79-AEB2-41B4-802A-D5E8314B19A6}">
      <dgm:prSet/>
      <dgm:spPr/>
      <dgm:t>
        <a:bodyPr/>
        <a:lstStyle/>
        <a:p>
          <a:endParaRPr lang="en-US"/>
        </a:p>
      </dgm:t>
    </dgm:pt>
    <dgm:pt modelId="{159EA2FE-0FEC-4C74-8803-16325557A4BC}">
      <dgm:prSet phldrT="[Text]"/>
      <dgm:spPr/>
      <dgm:t>
        <a:bodyPr/>
        <a:lstStyle/>
        <a:p>
          <a:r>
            <a:rPr lang="en-US" sz="2200" dirty="0">
              <a:solidFill>
                <a:schemeClr val="bg1"/>
              </a:solidFill>
              <a:latin typeface="Bookman Old Style" panose="02050604050505020204" pitchFamily="18" charset="0"/>
            </a:rPr>
            <a:t>Four units or fewer, one owner occupied, and one occupied senior for whom presence of children would constitute a hardship, OR</a:t>
          </a:r>
        </a:p>
      </dgm:t>
    </dgm:pt>
    <dgm:pt modelId="{EF2593E4-24FB-4F40-B461-112D5C6706B2}" type="parTrans" cxnId="{A2B9FECF-46C8-48B7-803E-B0B53F84BB5D}">
      <dgm:prSet/>
      <dgm:spPr/>
      <dgm:t>
        <a:bodyPr/>
        <a:lstStyle/>
        <a:p>
          <a:endParaRPr lang="en-US"/>
        </a:p>
      </dgm:t>
    </dgm:pt>
    <dgm:pt modelId="{7650052F-7FAA-443A-86B7-6B9CD72B7AA2}" type="sibTrans" cxnId="{A2B9FECF-46C8-48B7-803E-B0B53F84BB5D}">
      <dgm:prSet/>
      <dgm:spPr/>
      <dgm:t>
        <a:bodyPr/>
        <a:lstStyle/>
        <a:p>
          <a:endParaRPr lang="en-US"/>
        </a:p>
      </dgm:t>
    </dgm:pt>
    <dgm:pt modelId="{D913B66B-A3B0-43F3-9668-1FEC4CB756C7}">
      <dgm:prSet phldrT="[Text]" custT="1"/>
      <dgm:spPr/>
      <dgm:t>
        <a:bodyPr/>
        <a:lstStyle/>
        <a:p>
          <a:r>
            <a:rPr lang="en-US" sz="2200" dirty="0">
              <a:solidFill>
                <a:schemeClr val="bg1"/>
              </a:solidFill>
              <a:latin typeface="Bookman Old Style" panose="02050604050505020204" pitchFamily="18" charset="0"/>
            </a:rPr>
            <a:t>Senior Housing (55+ and 62+)</a:t>
          </a:r>
          <a:br>
            <a:rPr lang="en-US" sz="2200" dirty="0">
              <a:solidFill>
                <a:schemeClr val="bg1"/>
              </a:solidFill>
              <a:latin typeface="Bookman Old Style" panose="02050604050505020204" pitchFamily="18" charset="0"/>
            </a:rPr>
          </a:br>
          <a:r>
            <a:rPr lang="en-US" sz="2200" dirty="0">
              <a:solidFill>
                <a:schemeClr val="bg1"/>
              </a:solidFill>
              <a:latin typeface="Bookman Old Style" panose="02050604050505020204" pitchFamily="18" charset="0"/>
            </a:rPr>
            <a:t>* </a:t>
          </a:r>
          <a:r>
            <a:rPr lang="en-US" sz="1800" dirty="0">
              <a:solidFill>
                <a:srgbClr val="75EB7B"/>
              </a:solidFill>
              <a:latin typeface="Bookman Old Style" panose="02050604050505020204" pitchFamily="18" charset="0"/>
            </a:rPr>
            <a:t>= Does not apply to advertising</a:t>
          </a:r>
        </a:p>
      </dgm:t>
    </dgm:pt>
    <dgm:pt modelId="{08225245-0B61-4A41-B83E-33147931986A}" type="parTrans" cxnId="{FD5EB720-C705-46CA-AFA4-EE90FDC3F918}">
      <dgm:prSet/>
      <dgm:spPr/>
      <dgm:t>
        <a:bodyPr/>
        <a:lstStyle/>
        <a:p>
          <a:endParaRPr lang="en-US"/>
        </a:p>
      </dgm:t>
    </dgm:pt>
    <dgm:pt modelId="{8B60D1E1-D77A-4B6F-847A-7B7312F2DD3A}" type="sibTrans" cxnId="{FD5EB720-C705-46CA-AFA4-EE90FDC3F918}">
      <dgm:prSet/>
      <dgm:spPr/>
      <dgm:t>
        <a:bodyPr/>
        <a:lstStyle/>
        <a:p>
          <a:endParaRPr lang="en-US"/>
        </a:p>
      </dgm:t>
    </dgm:pt>
    <dgm:pt modelId="{D4DF4207-25B3-4151-A7F5-4828CC20A1AF}">
      <dgm:prSet phldrT="[Text]"/>
      <dgm:spPr/>
      <dgm:t>
        <a:bodyPr/>
        <a:lstStyle/>
        <a:p>
          <a:r>
            <a:rPr lang="en-US" dirty="0">
              <a:solidFill>
                <a:srgbClr val="FFFF00"/>
              </a:solidFill>
              <a:latin typeface="Bookman Old Style" panose="02050604050505020204" pitchFamily="18" charset="0"/>
            </a:rPr>
            <a:t>Federal Law</a:t>
          </a:r>
        </a:p>
      </dgm:t>
    </dgm:pt>
    <dgm:pt modelId="{3347FE69-605A-4642-B5E6-22B572870361}" type="sibTrans" cxnId="{4D19FFE1-5223-4CE1-9051-1F1AD86EE22C}">
      <dgm:prSet/>
      <dgm:spPr/>
      <dgm:t>
        <a:bodyPr/>
        <a:lstStyle/>
        <a:p>
          <a:endParaRPr lang="en-US"/>
        </a:p>
      </dgm:t>
    </dgm:pt>
    <dgm:pt modelId="{1EC8B768-2FDF-419F-ADD0-E679A4A7365C}" type="parTrans" cxnId="{4D19FFE1-5223-4CE1-9051-1F1AD86EE22C}">
      <dgm:prSet/>
      <dgm:spPr/>
      <dgm:t>
        <a:bodyPr/>
        <a:lstStyle/>
        <a:p>
          <a:endParaRPr lang="en-US"/>
        </a:p>
      </dgm:t>
    </dgm:pt>
    <dgm:pt modelId="{1FF0146F-2F3E-4368-A5DB-DEBC8F5F1ED0}" type="pres">
      <dgm:prSet presAssocID="{D8293CAF-397E-4AEB-B9ED-552A8F6CC50E}" presName="linear" presStyleCnt="0">
        <dgm:presLayoutVars>
          <dgm:animLvl val="lvl"/>
          <dgm:resizeHandles val="exact"/>
        </dgm:presLayoutVars>
      </dgm:prSet>
      <dgm:spPr/>
    </dgm:pt>
    <dgm:pt modelId="{9F9A5816-7275-4DDB-B2E3-BD99E69F06D2}" type="pres">
      <dgm:prSet presAssocID="{D4DF4207-25B3-4151-A7F5-4828CC20A1AF}" presName="parentText" presStyleLbl="node1" presStyleIdx="0" presStyleCnt="2" custLinFactNeighborY="-12198">
        <dgm:presLayoutVars>
          <dgm:chMax val="0"/>
          <dgm:bulletEnabled val="1"/>
        </dgm:presLayoutVars>
      </dgm:prSet>
      <dgm:spPr/>
    </dgm:pt>
    <dgm:pt modelId="{1F3A6B8D-8815-4E71-8FAD-363699CBC0F0}" type="pres">
      <dgm:prSet presAssocID="{D4DF4207-25B3-4151-A7F5-4828CC20A1AF}" presName="childText" presStyleLbl="revTx" presStyleIdx="0" presStyleCnt="2">
        <dgm:presLayoutVars>
          <dgm:bulletEnabled val="1"/>
        </dgm:presLayoutVars>
      </dgm:prSet>
      <dgm:spPr/>
    </dgm:pt>
    <dgm:pt modelId="{91CC3DAB-36CC-43BF-A621-89DAAAF91E0D}" type="pres">
      <dgm:prSet presAssocID="{7A69E432-E45B-4E09-BE8C-215F4379AA3A}" presName="parentText" presStyleLbl="node1" presStyleIdx="1" presStyleCnt="2" custLinFactNeighborY="-3166">
        <dgm:presLayoutVars>
          <dgm:chMax val="0"/>
          <dgm:bulletEnabled val="1"/>
        </dgm:presLayoutVars>
      </dgm:prSet>
      <dgm:spPr/>
    </dgm:pt>
    <dgm:pt modelId="{9CA227C8-386F-4A55-8A37-8CB683E5BA48}" type="pres">
      <dgm:prSet presAssocID="{7A69E432-E45B-4E09-BE8C-215F4379AA3A}" presName="childText" presStyleLbl="revTx" presStyleIdx="1" presStyleCnt="2">
        <dgm:presLayoutVars>
          <dgm:bulletEnabled val="1"/>
        </dgm:presLayoutVars>
      </dgm:prSet>
      <dgm:spPr/>
    </dgm:pt>
  </dgm:ptLst>
  <dgm:cxnLst>
    <dgm:cxn modelId="{8E705604-3B0E-4501-818F-9CB0EE65E284}" srcId="{D4DF4207-25B3-4151-A7F5-4828CC20A1AF}" destId="{8C307265-8394-4C19-BCB6-AF687E022DC7}" srcOrd="0" destOrd="0" parTransId="{7C62CD1F-8655-4622-BC41-0C6DF4DC8E23}" sibTransId="{474ED335-4143-4C18-BF82-6A65A4AFF5BA}"/>
    <dgm:cxn modelId="{AB771610-53C9-4193-82D8-2279DD5F9826}" srcId="{7A69E432-E45B-4E09-BE8C-215F4379AA3A}" destId="{028CA1B3-6A10-4418-9004-E39AFC57C998}" srcOrd="0" destOrd="0" parTransId="{2B0ADA4B-0E54-4E82-9A92-A996EAC0540A}" sibTransId="{1D8E1DE6-1349-4CC1-A2A8-24BABB2E728E}"/>
    <dgm:cxn modelId="{4A1AFC13-25B9-407E-9224-5714F7F00677}" srcId="{D8293CAF-397E-4AEB-B9ED-552A8F6CC50E}" destId="{7A69E432-E45B-4E09-BE8C-215F4379AA3A}" srcOrd="1" destOrd="0" parTransId="{48B6DA1E-80CE-40C6-B7D8-D163AD4E4FE6}" sibTransId="{BB4A7F8C-D782-4690-94BC-774BE9F8E0E6}"/>
    <dgm:cxn modelId="{753DE715-7797-4700-B407-1A1E5CF44FFD}" type="presOf" srcId="{8C307265-8394-4C19-BCB6-AF687E022DC7}" destId="{1F3A6B8D-8815-4E71-8FAD-363699CBC0F0}" srcOrd="0" destOrd="0" presId="urn:microsoft.com/office/officeart/2005/8/layout/vList2"/>
    <dgm:cxn modelId="{FD5EB720-C705-46CA-AFA4-EE90FDC3F918}" srcId="{7A69E432-E45B-4E09-BE8C-215F4379AA3A}" destId="{D913B66B-A3B0-43F3-9668-1FEC4CB756C7}" srcOrd="2" destOrd="0" parTransId="{08225245-0B61-4A41-B83E-33147931986A}" sibTransId="{8B60D1E1-D77A-4B6F-847A-7B7312F2DD3A}"/>
    <dgm:cxn modelId="{4F22E820-1A68-40DF-A92C-B95E0F929A82}" type="presOf" srcId="{D4DF4207-25B3-4151-A7F5-4828CC20A1AF}" destId="{9F9A5816-7275-4DDB-B2E3-BD99E69F06D2}" srcOrd="0" destOrd="0" presId="urn:microsoft.com/office/officeart/2005/8/layout/vList2"/>
    <dgm:cxn modelId="{5230CA21-6C0B-4E48-A323-BBBF76F35546}" type="presOf" srcId="{D913B66B-A3B0-43F3-9668-1FEC4CB756C7}" destId="{9CA227C8-386F-4A55-8A37-8CB683E5BA48}" srcOrd="0" destOrd="2" presId="urn:microsoft.com/office/officeart/2005/8/layout/vList2"/>
    <dgm:cxn modelId="{A5700A73-7623-4593-92F3-C1901A8B1394}" type="presOf" srcId="{7A69E432-E45B-4E09-BE8C-215F4379AA3A}" destId="{91CC3DAB-36CC-43BF-A621-89DAAAF91E0D}" srcOrd="0" destOrd="0" presId="urn:microsoft.com/office/officeart/2005/8/layout/vList2"/>
    <dgm:cxn modelId="{46590E79-AEB2-41B4-802A-D5E8314B19A6}" srcId="{D4DF4207-25B3-4151-A7F5-4828CC20A1AF}" destId="{CD21EDD7-8385-49ED-AF32-BD3CD62A2ED5}" srcOrd="1" destOrd="0" parTransId="{72A3054B-D369-46A2-A302-BE612C7EECAF}" sibTransId="{6B9C3CC2-14BE-4196-8918-AEACAEDD40A5}"/>
    <dgm:cxn modelId="{AD6A26AF-AC7C-4016-B2C3-62D2D590C805}" type="presOf" srcId="{CD21EDD7-8385-49ED-AF32-BD3CD62A2ED5}" destId="{1F3A6B8D-8815-4E71-8FAD-363699CBC0F0}" srcOrd="0" destOrd="1" presId="urn:microsoft.com/office/officeart/2005/8/layout/vList2"/>
    <dgm:cxn modelId="{906314CD-3FC1-4C4C-B39D-146312035372}" type="presOf" srcId="{159EA2FE-0FEC-4C74-8803-16325557A4BC}" destId="{9CA227C8-386F-4A55-8A37-8CB683E5BA48}" srcOrd="0" destOrd="1" presId="urn:microsoft.com/office/officeart/2005/8/layout/vList2"/>
    <dgm:cxn modelId="{A2B9FECF-46C8-48B7-803E-B0B53F84BB5D}" srcId="{7A69E432-E45B-4E09-BE8C-215F4379AA3A}" destId="{159EA2FE-0FEC-4C74-8803-16325557A4BC}" srcOrd="1" destOrd="0" parTransId="{EF2593E4-24FB-4F40-B461-112D5C6706B2}" sibTransId="{7650052F-7FAA-443A-86B7-6B9CD72B7AA2}"/>
    <dgm:cxn modelId="{4D19FFE1-5223-4CE1-9051-1F1AD86EE22C}" srcId="{D8293CAF-397E-4AEB-B9ED-552A8F6CC50E}" destId="{D4DF4207-25B3-4151-A7F5-4828CC20A1AF}" srcOrd="0" destOrd="0" parTransId="{1EC8B768-2FDF-419F-ADD0-E679A4A7365C}" sibTransId="{3347FE69-605A-4642-B5E6-22B572870361}"/>
    <dgm:cxn modelId="{71031EE7-49A4-429D-89D5-747DFD17FF76}" type="presOf" srcId="{D8293CAF-397E-4AEB-B9ED-552A8F6CC50E}" destId="{1FF0146F-2F3E-4368-A5DB-DEBC8F5F1ED0}" srcOrd="0" destOrd="0" presId="urn:microsoft.com/office/officeart/2005/8/layout/vList2"/>
    <dgm:cxn modelId="{C4F281F2-4048-4082-839A-EED921A8FF61}" type="presOf" srcId="{028CA1B3-6A10-4418-9004-E39AFC57C998}" destId="{9CA227C8-386F-4A55-8A37-8CB683E5BA48}" srcOrd="0" destOrd="0" presId="urn:microsoft.com/office/officeart/2005/8/layout/vList2"/>
    <dgm:cxn modelId="{A75C45E2-DD77-4BF6-84C4-CAE9381666DD}" type="presParOf" srcId="{1FF0146F-2F3E-4368-A5DB-DEBC8F5F1ED0}" destId="{9F9A5816-7275-4DDB-B2E3-BD99E69F06D2}" srcOrd="0" destOrd="0" presId="urn:microsoft.com/office/officeart/2005/8/layout/vList2"/>
    <dgm:cxn modelId="{BADE2735-C349-488D-BF28-454AA2893EB6}" type="presParOf" srcId="{1FF0146F-2F3E-4368-A5DB-DEBC8F5F1ED0}" destId="{1F3A6B8D-8815-4E71-8FAD-363699CBC0F0}" srcOrd="1" destOrd="0" presId="urn:microsoft.com/office/officeart/2005/8/layout/vList2"/>
    <dgm:cxn modelId="{0F641376-13DF-4620-8FEF-B13D9251274F}" type="presParOf" srcId="{1FF0146F-2F3E-4368-A5DB-DEBC8F5F1ED0}" destId="{91CC3DAB-36CC-43BF-A621-89DAAAF91E0D}" srcOrd="2" destOrd="0" presId="urn:microsoft.com/office/officeart/2005/8/layout/vList2"/>
    <dgm:cxn modelId="{F68CA58A-74B7-42D5-AEB8-A323E34D4BFB}" type="presParOf" srcId="{1FF0146F-2F3E-4368-A5DB-DEBC8F5F1ED0}" destId="{9CA227C8-386F-4A55-8A37-8CB683E5BA4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EC5C7-D308-469F-B121-A7510FF1B7BA}" type="doc">
      <dgm:prSet loTypeId="urn:microsoft.com/office/officeart/2011/layout/CircleProcess" loCatId="process" qsTypeId="urn:microsoft.com/office/officeart/2005/8/quickstyle/simple1" qsCatId="simple" csTypeId="urn:microsoft.com/office/officeart/2005/8/colors/accent1_2" csCatId="accent1" phldr="1"/>
      <dgm:spPr/>
    </dgm:pt>
    <dgm:pt modelId="{9FCD53AC-0A89-4FBE-BDFB-108850DB6BB5}">
      <dgm:prSet phldrT="[Text]" custT="1"/>
      <dgm:spPr/>
      <dgm:t>
        <a:bodyPr/>
        <a:lstStyle/>
        <a:p>
          <a:r>
            <a:rPr lang="en-US" sz="2000" b="1" dirty="0">
              <a:latin typeface="Bookman Old Style" panose="02050604050505020204" pitchFamily="18" charset="0"/>
            </a:rPr>
            <a:t>Request Made</a:t>
          </a:r>
        </a:p>
      </dgm:t>
    </dgm:pt>
    <dgm:pt modelId="{771752A7-94DF-4687-867C-334983669F6B}" type="parTrans" cxnId="{4CE29176-A6AB-4FCA-8417-27FA99D882FC}">
      <dgm:prSet/>
      <dgm:spPr/>
      <dgm:t>
        <a:bodyPr/>
        <a:lstStyle/>
        <a:p>
          <a:endParaRPr lang="en-US"/>
        </a:p>
      </dgm:t>
    </dgm:pt>
    <dgm:pt modelId="{8CC87D85-ACD5-43B3-A15C-6E570AEEA88C}" type="sibTrans" cxnId="{4CE29176-A6AB-4FCA-8417-27FA99D882FC}">
      <dgm:prSet/>
      <dgm:spPr/>
      <dgm:t>
        <a:bodyPr/>
        <a:lstStyle/>
        <a:p>
          <a:endParaRPr lang="en-US"/>
        </a:p>
      </dgm:t>
    </dgm:pt>
    <dgm:pt modelId="{91210B55-A196-471C-9205-4BD5B3AE335D}">
      <dgm:prSet phldrT="[Text]" custT="1"/>
      <dgm:spPr/>
      <dgm:t>
        <a:bodyPr/>
        <a:lstStyle/>
        <a:p>
          <a:r>
            <a:rPr lang="en-US" sz="2000" b="1" dirty="0">
              <a:latin typeface="Bookman Old Style" panose="02050604050505020204" pitchFamily="18" charset="0"/>
            </a:rPr>
            <a:t>Request Form</a:t>
          </a:r>
        </a:p>
      </dgm:t>
    </dgm:pt>
    <dgm:pt modelId="{519D6403-A386-479D-AEB9-D180F27E2476}" type="parTrans" cxnId="{B8674BED-14A9-444A-9494-4BAC9F4C1A90}">
      <dgm:prSet/>
      <dgm:spPr/>
      <dgm:t>
        <a:bodyPr/>
        <a:lstStyle/>
        <a:p>
          <a:endParaRPr lang="en-US"/>
        </a:p>
      </dgm:t>
    </dgm:pt>
    <dgm:pt modelId="{EAF89633-2E1A-4365-ADA5-988976DF25FD}" type="sibTrans" cxnId="{B8674BED-14A9-444A-9494-4BAC9F4C1A90}">
      <dgm:prSet/>
      <dgm:spPr/>
      <dgm:t>
        <a:bodyPr/>
        <a:lstStyle/>
        <a:p>
          <a:endParaRPr lang="en-US"/>
        </a:p>
      </dgm:t>
    </dgm:pt>
    <dgm:pt modelId="{E61D31D3-67FA-44F6-9EF2-0AD978D17B99}">
      <dgm:prSet phldrT="[Text]" custT="1"/>
      <dgm:spPr/>
      <dgm:t>
        <a:bodyPr/>
        <a:lstStyle/>
        <a:p>
          <a:r>
            <a:rPr lang="en-US" sz="2000" b="1" dirty="0">
              <a:latin typeface="Bookman Old Style" panose="02050604050505020204" pitchFamily="18" charset="0"/>
            </a:rPr>
            <a:t>Doctor’s Note </a:t>
          </a:r>
          <a:br>
            <a:rPr lang="en-US" sz="2000" b="1" dirty="0">
              <a:latin typeface="Bookman Old Style" panose="02050604050505020204" pitchFamily="18" charset="0"/>
            </a:rPr>
          </a:br>
          <a:r>
            <a:rPr lang="en-US" sz="1200" b="0" dirty="0">
              <a:latin typeface="Bookman Old Style" panose="02050604050505020204" pitchFamily="18" charset="0"/>
            </a:rPr>
            <a:t>(if appropriate)</a:t>
          </a:r>
          <a:endParaRPr lang="en-US" sz="1500" b="0" dirty="0">
            <a:latin typeface="Bookman Old Style" panose="02050604050505020204" pitchFamily="18" charset="0"/>
          </a:endParaRPr>
        </a:p>
      </dgm:t>
    </dgm:pt>
    <dgm:pt modelId="{49D5587F-0FA6-4EB1-A5E3-B089D1B4D50A}" type="parTrans" cxnId="{6F8279A2-D7B5-4A45-B540-FF05C05F3D7C}">
      <dgm:prSet/>
      <dgm:spPr/>
      <dgm:t>
        <a:bodyPr/>
        <a:lstStyle/>
        <a:p>
          <a:endParaRPr lang="en-US"/>
        </a:p>
      </dgm:t>
    </dgm:pt>
    <dgm:pt modelId="{6E50621F-F319-40ED-9C46-421590F7EA99}" type="sibTrans" cxnId="{6F8279A2-D7B5-4A45-B540-FF05C05F3D7C}">
      <dgm:prSet/>
      <dgm:spPr/>
      <dgm:t>
        <a:bodyPr/>
        <a:lstStyle/>
        <a:p>
          <a:endParaRPr lang="en-US"/>
        </a:p>
      </dgm:t>
    </dgm:pt>
    <dgm:pt modelId="{D16BD35B-995A-4963-8EB3-AB811C44C7E0}">
      <dgm:prSet phldrT="[Text]" custT="1"/>
      <dgm:spPr>
        <a:solidFill>
          <a:srgbClr val="FFC000"/>
        </a:solidFill>
      </dgm:spPr>
      <dgm:t>
        <a:bodyPr/>
        <a:lstStyle/>
        <a:p>
          <a:r>
            <a:rPr lang="en-US" sz="1800" b="1" dirty="0">
              <a:latin typeface="Bookman Old Style" panose="02050604050505020204" pitchFamily="18" charset="0"/>
            </a:rPr>
            <a:t>Interactive Process</a:t>
          </a:r>
          <a:br>
            <a:rPr lang="en-US" sz="1900" b="1" dirty="0">
              <a:latin typeface="Bookman Old Style" panose="02050604050505020204" pitchFamily="18" charset="0"/>
            </a:rPr>
          </a:br>
          <a:r>
            <a:rPr lang="en-US" sz="1200" b="0" dirty="0">
              <a:latin typeface="Bookman Old Style" panose="02050604050505020204" pitchFamily="18" charset="0"/>
            </a:rPr>
            <a:t>(if denied)</a:t>
          </a:r>
          <a:endParaRPr lang="en-US" sz="1900" b="0" dirty="0">
            <a:latin typeface="Bookman Old Style" panose="02050604050505020204" pitchFamily="18" charset="0"/>
          </a:endParaRPr>
        </a:p>
      </dgm:t>
    </dgm:pt>
    <dgm:pt modelId="{5D039B46-485A-44C3-AEF1-D051C95E6F50}" type="parTrans" cxnId="{1CF34CDB-A2B4-40EB-BE72-EC577DF400DA}">
      <dgm:prSet/>
      <dgm:spPr/>
      <dgm:t>
        <a:bodyPr/>
        <a:lstStyle/>
        <a:p>
          <a:endParaRPr lang="en-US"/>
        </a:p>
      </dgm:t>
    </dgm:pt>
    <dgm:pt modelId="{9EC20C3D-256D-4F3E-A5C3-5FD8A7E5589C}" type="sibTrans" cxnId="{1CF34CDB-A2B4-40EB-BE72-EC577DF400DA}">
      <dgm:prSet/>
      <dgm:spPr/>
      <dgm:t>
        <a:bodyPr/>
        <a:lstStyle/>
        <a:p>
          <a:endParaRPr lang="en-US"/>
        </a:p>
      </dgm:t>
    </dgm:pt>
    <dgm:pt modelId="{8241F4B3-8BDD-4490-AA7D-D2F470FCFA43}" type="pres">
      <dgm:prSet presAssocID="{FB4EC5C7-D308-469F-B121-A7510FF1B7BA}" presName="Name0" presStyleCnt="0">
        <dgm:presLayoutVars>
          <dgm:chMax val="11"/>
          <dgm:chPref val="11"/>
          <dgm:dir/>
          <dgm:resizeHandles/>
        </dgm:presLayoutVars>
      </dgm:prSet>
      <dgm:spPr/>
    </dgm:pt>
    <dgm:pt modelId="{1D44AD84-3FA3-4A39-8F45-D82C5EF2A760}" type="pres">
      <dgm:prSet presAssocID="{D16BD35B-995A-4963-8EB3-AB811C44C7E0}" presName="Accent4" presStyleCnt="0"/>
      <dgm:spPr/>
    </dgm:pt>
    <dgm:pt modelId="{D94A9F72-C801-4471-B181-E532586D92DF}" type="pres">
      <dgm:prSet presAssocID="{D16BD35B-995A-4963-8EB3-AB811C44C7E0}" presName="Accent" presStyleLbl="node1" presStyleIdx="0" presStyleCnt="4"/>
      <dgm:spPr/>
    </dgm:pt>
    <dgm:pt modelId="{B58AF0A1-CF5A-45EB-9EE8-6A7EC267D7EB}" type="pres">
      <dgm:prSet presAssocID="{D16BD35B-995A-4963-8EB3-AB811C44C7E0}" presName="ParentBackground4" presStyleCnt="0"/>
      <dgm:spPr/>
    </dgm:pt>
    <dgm:pt modelId="{1583B8DF-B251-47C5-89EC-C445E7D527E1}" type="pres">
      <dgm:prSet presAssocID="{D16BD35B-995A-4963-8EB3-AB811C44C7E0}" presName="ParentBackground" presStyleLbl="fgAcc1" presStyleIdx="0" presStyleCnt="4"/>
      <dgm:spPr/>
    </dgm:pt>
    <dgm:pt modelId="{B104FB02-FC5E-4D39-8431-73CFB2C9ED40}" type="pres">
      <dgm:prSet presAssocID="{D16BD35B-995A-4963-8EB3-AB811C44C7E0}" presName="Parent4" presStyleLbl="revTx" presStyleIdx="0" presStyleCnt="0">
        <dgm:presLayoutVars>
          <dgm:chMax val="1"/>
          <dgm:chPref val="1"/>
          <dgm:bulletEnabled val="1"/>
        </dgm:presLayoutVars>
      </dgm:prSet>
      <dgm:spPr/>
    </dgm:pt>
    <dgm:pt modelId="{BD5D175F-47CA-4F39-8596-3014A27A5D7F}" type="pres">
      <dgm:prSet presAssocID="{E61D31D3-67FA-44F6-9EF2-0AD978D17B99}" presName="Accent3" presStyleCnt="0"/>
      <dgm:spPr/>
    </dgm:pt>
    <dgm:pt modelId="{A60AC778-2075-442E-AE05-7FD6571C6FFC}" type="pres">
      <dgm:prSet presAssocID="{E61D31D3-67FA-44F6-9EF2-0AD978D17B99}" presName="Accent" presStyleLbl="node1" presStyleIdx="1" presStyleCnt="4"/>
      <dgm:spPr/>
    </dgm:pt>
    <dgm:pt modelId="{0C5DF5E1-8EA1-418D-827E-EFFE0D1F1BD1}" type="pres">
      <dgm:prSet presAssocID="{E61D31D3-67FA-44F6-9EF2-0AD978D17B99}" presName="ParentBackground3" presStyleCnt="0"/>
      <dgm:spPr/>
    </dgm:pt>
    <dgm:pt modelId="{089C53F3-3F77-41F9-B953-D555F197DE88}" type="pres">
      <dgm:prSet presAssocID="{E61D31D3-67FA-44F6-9EF2-0AD978D17B99}" presName="ParentBackground" presStyleLbl="fgAcc1" presStyleIdx="1" presStyleCnt="4"/>
      <dgm:spPr/>
    </dgm:pt>
    <dgm:pt modelId="{DE4F5BE3-4388-4F40-AD88-93F648826840}" type="pres">
      <dgm:prSet presAssocID="{E61D31D3-67FA-44F6-9EF2-0AD978D17B99}" presName="Parent3" presStyleLbl="revTx" presStyleIdx="0" presStyleCnt="0">
        <dgm:presLayoutVars>
          <dgm:chMax val="1"/>
          <dgm:chPref val="1"/>
          <dgm:bulletEnabled val="1"/>
        </dgm:presLayoutVars>
      </dgm:prSet>
      <dgm:spPr/>
    </dgm:pt>
    <dgm:pt modelId="{0C9A853F-835A-4F97-838A-6ACB17E31266}" type="pres">
      <dgm:prSet presAssocID="{91210B55-A196-471C-9205-4BD5B3AE335D}" presName="Accent2" presStyleCnt="0"/>
      <dgm:spPr/>
    </dgm:pt>
    <dgm:pt modelId="{0DA5A539-0702-492B-9F84-6641CC535B1E}" type="pres">
      <dgm:prSet presAssocID="{91210B55-A196-471C-9205-4BD5B3AE335D}" presName="Accent" presStyleLbl="node1" presStyleIdx="2" presStyleCnt="4"/>
      <dgm:spPr/>
    </dgm:pt>
    <dgm:pt modelId="{375CBC79-38D3-4252-99B4-C0F2AA1BB4DE}" type="pres">
      <dgm:prSet presAssocID="{91210B55-A196-471C-9205-4BD5B3AE335D}" presName="ParentBackground2" presStyleCnt="0"/>
      <dgm:spPr/>
    </dgm:pt>
    <dgm:pt modelId="{54895B7C-CA06-4D2E-BD95-20BB50E3B1A7}" type="pres">
      <dgm:prSet presAssocID="{91210B55-A196-471C-9205-4BD5B3AE335D}" presName="ParentBackground" presStyleLbl="fgAcc1" presStyleIdx="2" presStyleCnt="4"/>
      <dgm:spPr/>
    </dgm:pt>
    <dgm:pt modelId="{5CA2E3F4-6FBD-43CC-9F72-D02D7233AEE3}" type="pres">
      <dgm:prSet presAssocID="{91210B55-A196-471C-9205-4BD5B3AE335D}" presName="Parent2" presStyleLbl="revTx" presStyleIdx="0" presStyleCnt="0">
        <dgm:presLayoutVars>
          <dgm:chMax val="1"/>
          <dgm:chPref val="1"/>
          <dgm:bulletEnabled val="1"/>
        </dgm:presLayoutVars>
      </dgm:prSet>
      <dgm:spPr/>
    </dgm:pt>
    <dgm:pt modelId="{49F827D1-248E-4726-8712-01297392C667}" type="pres">
      <dgm:prSet presAssocID="{9FCD53AC-0A89-4FBE-BDFB-108850DB6BB5}" presName="Accent1" presStyleCnt="0"/>
      <dgm:spPr/>
    </dgm:pt>
    <dgm:pt modelId="{EC3FEAE3-8671-424D-8948-9C21D67F1ED9}" type="pres">
      <dgm:prSet presAssocID="{9FCD53AC-0A89-4FBE-BDFB-108850DB6BB5}" presName="Accent" presStyleLbl="node1" presStyleIdx="3" presStyleCnt="4" custLinFactNeighborX="-798" custLinFactNeighborY="3192"/>
      <dgm:spPr/>
    </dgm:pt>
    <dgm:pt modelId="{4AC992DC-4F86-4181-B30D-B08DA89D5C9F}" type="pres">
      <dgm:prSet presAssocID="{9FCD53AC-0A89-4FBE-BDFB-108850DB6BB5}" presName="ParentBackground1" presStyleCnt="0"/>
      <dgm:spPr/>
    </dgm:pt>
    <dgm:pt modelId="{B1FE8246-E8FD-46EB-9036-FFCBF490B7AE}" type="pres">
      <dgm:prSet presAssocID="{9FCD53AC-0A89-4FBE-BDFB-108850DB6BB5}" presName="ParentBackground" presStyleLbl="fgAcc1" presStyleIdx="3" presStyleCnt="4" custLinFactNeighborX="-1043" custLinFactNeighborY="4772"/>
      <dgm:spPr/>
    </dgm:pt>
    <dgm:pt modelId="{9C835777-4707-49A2-9930-351B766D3C07}" type="pres">
      <dgm:prSet presAssocID="{9FCD53AC-0A89-4FBE-BDFB-108850DB6BB5}" presName="Parent1" presStyleLbl="revTx" presStyleIdx="0" presStyleCnt="0">
        <dgm:presLayoutVars>
          <dgm:chMax val="1"/>
          <dgm:chPref val="1"/>
          <dgm:bulletEnabled val="1"/>
        </dgm:presLayoutVars>
      </dgm:prSet>
      <dgm:spPr/>
    </dgm:pt>
  </dgm:ptLst>
  <dgm:cxnLst>
    <dgm:cxn modelId="{5F114216-E747-41FF-9480-D4606F3E4032}" type="presOf" srcId="{E61D31D3-67FA-44F6-9EF2-0AD978D17B99}" destId="{DE4F5BE3-4388-4F40-AD88-93F648826840}" srcOrd="1" destOrd="0" presId="urn:microsoft.com/office/officeart/2011/layout/CircleProcess"/>
    <dgm:cxn modelId="{99891E24-A0C4-4EBB-A81D-AC97BFAD325B}" type="presOf" srcId="{91210B55-A196-471C-9205-4BD5B3AE335D}" destId="{5CA2E3F4-6FBD-43CC-9F72-D02D7233AEE3}" srcOrd="1" destOrd="0" presId="urn:microsoft.com/office/officeart/2011/layout/CircleProcess"/>
    <dgm:cxn modelId="{EDEBE72B-C726-44D4-847E-050989791E83}" type="presOf" srcId="{91210B55-A196-471C-9205-4BD5B3AE335D}" destId="{54895B7C-CA06-4D2E-BD95-20BB50E3B1A7}" srcOrd="0" destOrd="0" presId="urn:microsoft.com/office/officeart/2011/layout/CircleProcess"/>
    <dgm:cxn modelId="{4CE29176-A6AB-4FCA-8417-27FA99D882FC}" srcId="{FB4EC5C7-D308-469F-B121-A7510FF1B7BA}" destId="{9FCD53AC-0A89-4FBE-BDFB-108850DB6BB5}" srcOrd="0" destOrd="0" parTransId="{771752A7-94DF-4687-867C-334983669F6B}" sibTransId="{8CC87D85-ACD5-43B3-A15C-6E570AEEA88C}"/>
    <dgm:cxn modelId="{D05C3C80-ABD9-4488-9A35-7E6A8436B3F2}" type="presOf" srcId="{9FCD53AC-0A89-4FBE-BDFB-108850DB6BB5}" destId="{9C835777-4707-49A2-9930-351B766D3C07}" srcOrd="1" destOrd="0" presId="urn:microsoft.com/office/officeart/2011/layout/CircleProcess"/>
    <dgm:cxn modelId="{C43AC884-D180-4F0D-8BE8-45D6714E61DB}" type="presOf" srcId="{D16BD35B-995A-4963-8EB3-AB811C44C7E0}" destId="{B104FB02-FC5E-4D39-8431-73CFB2C9ED40}" srcOrd="1" destOrd="0" presId="urn:microsoft.com/office/officeart/2011/layout/CircleProcess"/>
    <dgm:cxn modelId="{6F8279A2-D7B5-4A45-B540-FF05C05F3D7C}" srcId="{FB4EC5C7-D308-469F-B121-A7510FF1B7BA}" destId="{E61D31D3-67FA-44F6-9EF2-0AD978D17B99}" srcOrd="2" destOrd="0" parTransId="{49D5587F-0FA6-4EB1-A5E3-B089D1B4D50A}" sibTransId="{6E50621F-F319-40ED-9C46-421590F7EA99}"/>
    <dgm:cxn modelId="{551377BE-C886-4A0C-9549-7581F4A6F8DF}" type="presOf" srcId="{9FCD53AC-0A89-4FBE-BDFB-108850DB6BB5}" destId="{B1FE8246-E8FD-46EB-9036-FFCBF490B7AE}" srcOrd="0" destOrd="0" presId="urn:microsoft.com/office/officeart/2011/layout/CircleProcess"/>
    <dgm:cxn modelId="{5BAB2DCC-A0D4-4AEA-8E08-FA02A56A5477}" type="presOf" srcId="{E61D31D3-67FA-44F6-9EF2-0AD978D17B99}" destId="{089C53F3-3F77-41F9-B953-D555F197DE88}" srcOrd="0" destOrd="0" presId="urn:microsoft.com/office/officeart/2011/layout/CircleProcess"/>
    <dgm:cxn modelId="{7E4C13D8-1E5E-42C9-ACA3-C07FEF2D6521}" type="presOf" srcId="{D16BD35B-995A-4963-8EB3-AB811C44C7E0}" destId="{1583B8DF-B251-47C5-89EC-C445E7D527E1}" srcOrd="0" destOrd="0" presId="urn:microsoft.com/office/officeart/2011/layout/CircleProcess"/>
    <dgm:cxn modelId="{1CF34CDB-A2B4-40EB-BE72-EC577DF400DA}" srcId="{FB4EC5C7-D308-469F-B121-A7510FF1B7BA}" destId="{D16BD35B-995A-4963-8EB3-AB811C44C7E0}" srcOrd="3" destOrd="0" parTransId="{5D039B46-485A-44C3-AEF1-D051C95E6F50}" sibTransId="{9EC20C3D-256D-4F3E-A5C3-5FD8A7E5589C}"/>
    <dgm:cxn modelId="{B8674BED-14A9-444A-9494-4BAC9F4C1A90}" srcId="{FB4EC5C7-D308-469F-B121-A7510FF1B7BA}" destId="{91210B55-A196-471C-9205-4BD5B3AE335D}" srcOrd="1" destOrd="0" parTransId="{519D6403-A386-479D-AEB9-D180F27E2476}" sibTransId="{EAF89633-2E1A-4365-ADA5-988976DF25FD}"/>
    <dgm:cxn modelId="{EA4725F2-E997-4CF2-BFC1-011EFC30DED3}" type="presOf" srcId="{FB4EC5C7-D308-469F-B121-A7510FF1B7BA}" destId="{8241F4B3-8BDD-4490-AA7D-D2F470FCFA43}" srcOrd="0" destOrd="0" presId="urn:microsoft.com/office/officeart/2011/layout/CircleProcess"/>
    <dgm:cxn modelId="{D451A565-2052-459B-96C4-1476237ACB4A}" type="presParOf" srcId="{8241F4B3-8BDD-4490-AA7D-D2F470FCFA43}" destId="{1D44AD84-3FA3-4A39-8F45-D82C5EF2A760}" srcOrd="0" destOrd="0" presId="urn:microsoft.com/office/officeart/2011/layout/CircleProcess"/>
    <dgm:cxn modelId="{A27FDB2B-C134-4330-AD0E-F041C1D208FA}" type="presParOf" srcId="{1D44AD84-3FA3-4A39-8F45-D82C5EF2A760}" destId="{D94A9F72-C801-4471-B181-E532586D92DF}" srcOrd="0" destOrd="0" presId="urn:microsoft.com/office/officeart/2011/layout/CircleProcess"/>
    <dgm:cxn modelId="{D953C497-FEEE-45B1-98D8-9D357D25C9AE}" type="presParOf" srcId="{8241F4B3-8BDD-4490-AA7D-D2F470FCFA43}" destId="{B58AF0A1-CF5A-45EB-9EE8-6A7EC267D7EB}" srcOrd="1" destOrd="0" presId="urn:microsoft.com/office/officeart/2011/layout/CircleProcess"/>
    <dgm:cxn modelId="{09B8BA7E-F944-478E-8247-EFA245451D7E}" type="presParOf" srcId="{B58AF0A1-CF5A-45EB-9EE8-6A7EC267D7EB}" destId="{1583B8DF-B251-47C5-89EC-C445E7D527E1}" srcOrd="0" destOrd="0" presId="urn:microsoft.com/office/officeart/2011/layout/CircleProcess"/>
    <dgm:cxn modelId="{41D6B480-7CBA-470C-9DF1-A2E79E0884E7}" type="presParOf" srcId="{8241F4B3-8BDD-4490-AA7D-D2F470FCFA43}" destId="{B104FB02-FC5E-4D39-8431-73CFB2C9ED40}" srcOrd="2" destOrd="0" presId="urn:microsoft.com/office/officeart/2011/layout/CircleProcess"/>
    <dgm:cxn modelId="{AFC69B8F-01DE-4DFE-AC8B-B899772D1C37}" type="presParOf" srcId="{8241F4B3-8BDD-4490-AA7D-D2F470FCFA43}" destId="{BD5D175F-47CA-4F39-8596-3014A27A5D7F}" srcOrd="3" destOrd="0" presId="urn:microsoft.com/office/officeart/2011/layout/CircleProcess"/>
    <dgm:cxn modelId="{8158366F-4114-42FB-AA20-13533B4B539C}" type="presParOf" srcId="{BD5D175F-47CA-4F39-8596-3014A27A5D7F}" destId="{A60AC778-2075-442E-AE05-7FD6571C6FFC}" srcOrd="0" destOrd="0" presId="urn:microsoft.com/office/officeart/2011/layout/CircleProcess"/>
    <dgm:cxn modelId="{AB283E33-DE50-48D0-8AED-9C5CA384B1A3}" type="presParOf" srcId="{8241F4B3-8BDD-4490-AA7D-D2F470FCFA43}" destId="{0C5DF5E1-8EA1-418D-827E-EFFE0D1F1BD1}" srcOrd="4" destOrd="0" presId="urn:microsoft.com/office/officeart/2011/layout/CircleProcess"/>
    <dgm:cxn modelId="{7C8ACF6F-B95F-4C22-8071-416E53D99A1F}" type="presParOf" srcId="{0C5DF5E1-8EA1-418D-827E-EFFE0D1F1BD1}" destId="{089C53F3-3F77-41F9-B953-D555F197DE88}" srcOrd="0" destOrd="0" presId="urn:microsoft.com/office/officeart/2011/layout/CircleProcess"/>
    <dgm:cxn modelId="{6F64B5AA-4D58-46F4-99E4-5955686091F1}" type="presParOf" srcId="{8241F4B3-8BDD-4490-AA7D-D2F470FCFA43}" destId="{DE4F5BE3-4388-4F40-AD88-93F648826840}" srcOrd="5" destOrd="0" presId="urn:microsoft.com/office/officeart/2011/layout/CircleProcess"/>
    <dgm:cxn modelId="{F5893B5D-92BC-4C88-A487-43BD87E14342}" type="presParOf" srcId="{8241F4B3-8BDD-4490-AA7D-D2F470FCFA43}" destId="{0C9A853F-835A-4F97-838A-6ACB17E31266}" srcOrd="6" destOrd="0" presId="urn:microsoft.com/office/officeart/2011/layout/CircleProcess"/>
    <dgm:cxn modelId="{A11D4673-D5B3-407E-8416-4BE8A78E8098}" type="presParOf" srcId="{0C9A853F-835A-4F97-838A-6ACB17E31266}" destId="{0DA5A539-0702-492B-9F84-6641CC535B1E}" srcOrd="0" destOrd="0" presId="urn:microsoft.com/office/officeart/2011/layout/CircleProcess"/>
    <dgm:cxn modelId="{8D103249-3A9D-4DF8-8A28-55925E1FB944}" type="presParOf" srcId="{8241F4B3-8BDD-4490-AA7D-D2F470FCFA43}" destId="{375CBC79-38D3-4252-99B4-C0F2AA1BB4DE}" srcOrd="7" destOrd="0" presId="urn:microsoft.com/office/officeart/2011/layout/CircleProcess"/>
    <dgm:cxn modelId="{FF911FF3-27B8-40D2-9363-FA93F666C25A}" type="presParOf" srcId="{375CBC79-38D3-4252-99B4-C0F2AA1BB4DE}" destId="{54895B7C-CA06-4D2E-BD95-20BB50E3B1A7}" srcOrd="0" destOrd="0" presId="urn:microsoft.com/office/officeart/2011/layout/CircleProcess"/>
    <dgm:cxn modelId="{83B65F6E-5060-489C-B3A3-5DC83D03817B}" type="presParOf" srcId="{8241F4B3-8BDD-4490-AA7D-D2F470FCFA43}" destId="{5CA2E3F4-6FBD-43CC-9F72-D02D7233AEE3}" srcOrd="8" destOrd="0" presId="urn:microsoft.com/office/officeart/2011/layout/CircleProcess"/>
    <dgm:cxn modelId="{9317A546-87DF-4FC1-A09A-C1937352021D}" type="presParOf" srcId="{8241F4B3-8BDD-4490-AA7D-D2F470FCFA43}" destId="{49F827D1-248E-4726-8712-01297392C667}" srcOrd="9" destOrd="0" presId="urn:microsoft.com/office/officeart/2011/layout/CircleProcess"/>
    <dgm:cxn modelId="{DE2CB7BB-2640-4B64-A89B-C85AF465A4A7}" type="presParOf" srcId="{49F827D1-248E-4726-8712-01297392C667}" destId="{EC3FEAE3-8671-424D-8948-9C21D67F1ED9}" srcOrd="0" destOrd="0" presId="urn:microsoft.com/office/officeart/2011/layout/CircleProcess"/>
    <dgm:cxn modelId="{543ADC86-401E-4D5C-BC9A-DCCEC5BF34E4}" type="presParOf" srcId="{8241F4B3-8BDD-4490-AA7D-D2F470FCFA43}" destId="{4AC992DC-4F86-4181-B30D-B08DA89D5C9F}" srcOrd="10" destOrd="0" presId="urn:microsoft.com/office/officeart/2011/layout/CircleProcess"/>
    <dgm:cxn modelId="{F1EEDCBB-DC2D-4A98-879F-FD0B6F266971}" type="presParOf" srcId="{4AC992DC-4F86-4181-B30D-B08DA89D5C9F}" destId="{B1FE8246-E8FD-46EB-9036-FFCBF490B7AE}" srcOrd="0" destOrd="0" presId="urn:microsoft.com/office/officeart/2011/layout/CircleProcess"/>
    <dgm:cxn modelId="{ADD01B92-5655-48AC-87D6-F0C2A295C8B1}" type="presParOf" srcId="{8241F4B3-8BDD-4490-AA7D-D2F470FCFA43}" destId="{9C835777-4707-49A2-9930-351B766D3C07}"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539DFB-BDD4-41D5-B540-E8FD956EE4D0}" type="doc">
      <dgm:prSet loTypeId="urn:diagrams.loki3.com/BracketList" loCatId="list" qsTypeId="urn:microsoft.com/office/officeart/2005/8/quickstyle/3d1" qsCatId="3D" csTypeId="urn:microsoft.com/office/officeart/2005/8/colors/accent2_2" csCatId="accent2" phldr="1"/>
      <dgm:spPr/>
      <dgm:t>
        <a:bodyPr/>
        <a:lstStyle/>
        <a:p>
          <a:endParaRPr lang="en-US"/>
        </a:p>
      </dgm:t>
    </dgm:pt>
    <dgm:pt modelId="{7AC5BFE5-D632-4C1C-9E7B-AFBC6D1DAAF8}">
      <dgm:prSet phldrT="[Text]"/>
      <dgm:spPr/>
      <dgm:t>
        <a:bodyPr/>
        <a:lstStyle/>
        <a:p>
          <a:r>
            <a:rPr lang="en-US" dirty="0">
              <a:solidFill>
                <a:srgbClr val="FFFF00"/>
              </a:solidFill>
              <a:latin typeface="Bookman Old Style" panose="02050604050505020204" pitchFamily="18" charset="0"/>
            </a:rPr>
            <a:t>Undue Burden</a:t>
          </a:r>
        </a:p>
      </dgm:t>
    </dgm:pt>
    <dgm:pt modelId="{2D00F333-1E70-4A0C-AF37-F46D63231805}" type="parTrans" cxnId="{405AD272-F039-412E-86FE-2BA4FAB325DB}">
      <dgm:prSet/>
      <dgm:spPr/>
      <dgm:t>
        <a:bodyPr/>
        <a:lstStyle/>
        <a:p>
          <a:endParaRPr lang="en-US"/>
        </a:p>
      </dgm:t>
    </dgm:pt>
    <dgm:pt modelId="{A78BA18F-CDD0-4511-92E1-FBF6B59BE60F}" type="sibTrans" cxnId="{405AD272-F039-412E-86FE-2BA4FAB325DB}">
      <dgm:prSet/>
      <dgm:spPr/>
      <dgm:t>
        <a:bodyPr/>
        <a:lstStyle/>
        <a:p>
          <a:endParaRPr lang="en-US"/>
        </a:p>
      </dgm:t>
    </dgm:pt>
    <dgm:pt modelId="{D8F0CFA8-4C42-4935-AE7D-AA8DD57DF829}">
      <dgm:prSet phldrT="[Text]" custT="1"/>
      <dgm:spPr/>
      <dgm:t>
        <a:bodyPr/>
        <a:lstStyle/>
        <a:p>
          <a:r>
            <a:rPr lang="en-US" sz="3200" dirty="0">
              <a:latin typeface="Bookman Old Style" panose="02050604050505020204" pitchFamily="18" charset="0"/>
            </a:rPr>
            <a:t>Unable to accommodate or modify due to financial or administrative cost</a:t>
          </a:r>
        </a:p>
      </dgm:t>
    </dgm:pt>
    <dgm:pt modelId="{9C6FF5B8-BB0D-4F58-85EE-C39CBD8311E8}" type="parTrans" cxnId="{63019298-82AA-4416-ADFF-27F767FC9725}">
      <dgm:prSet/>
      <dgm:spPr/>
      <dgm:t>
        <a:bodyPr/>
        <a:lstStyle/>
        <a:p>
          <a:endParaRPr lang="en-US"/>
        </a:p>
      </dgm:t>
    </dgm:pt>
    <dgm:pt modelId="{D0D08FD4-D286-45D1-8252-A69EF253DC4E}" type="sibTrans" cxnId="{63019298-82AA-4416-ADFF-27F767FC9725}">
      <dgm:prSet/>
      <dgm:spPr/>
      <dgm:t>
        <a:bodyPr/>
        <a:lstStyle/>
        <a:p>
          <a:endParaRPr lang="en-US"/>
        </a:p>
      </dgm:t>
    </dgm:pt>
    <dgm:pt modelId="{286AF624-5CD6-4BF0-A17A-2E09885E311D}">
      <dgm:prSet phldrT="[Text]"/>
      <dgm:spPr/>
      <dgm:t>
        <a:bodyPr/>
        <a:lstStyle/>
        <a:p>
          <a:r>
            <a:rPr lang="en-US" dirty="0">
              <a:solidFill>
                <a:srgbClr val="FFFF00"/>
              </a:solidFill>
              <a:latin typeface="Bookman Old Style" panose="02050604050505020204" pitchFamily="18" charset="0"/>
            </a:rPr>
            <a:t>Direct Threat</a:t>
          </a:r>
        </a:p>
      </dgm:t>
    </dgm:pt>
    <dgm:pt modelId="{77FD725D-7CBA-42EB-983C-DB88520D2D43}" type="parTrans" cxnId="{8E910537-15AD-4566-BF0D-C5DE354B573A}">
      <dgm:prSet/>
      <dgm:spPr/>
      <dgm:t>
        <a:bodyPr/>
        <a:lstStyle/>
        <a:p>
          <a:endParaRPr lang="en-US"/>
        </a:p>
      </dgm:t>
    </dgm:pt>
    <dgm:pt modelId="{CB82E47C-33B9-41D2-9A42-FBFD97C2D052}" type="sibTrans" cxnId="{8E910537-15AD-4566-BF0D-C5DE354B573A}">
      <dgm:prSet/>
      <dgm:spPr/>
      <dgm:t>
        <a:bodyPr/>
        <a:lstStyle/>
        <a:p>
          <a:endParaRPr lang="en-US"/>
        </a:p>
      </dgm:t>
    </dgm:pt>
    <dgm:pt modelId="{D67B1DBE-C0F9-48F1-9453-D9E32D0C86C7}">
      <dgm:prSet phldrT="[Text]"/>
      <dgm:spPr/>
      <dgm:t>
        <a:bodyPr/>
        <a:lstStyle/>
        <a:p>
          <a:r>
            <a:rPr lang="en-US" dirty="0">
              <a:latin typeface="Bookman Old Style" panose="02050604050505020204" pitchFamily="18" charset="0"/>
            </a:rPr>
            <a:t>Accommodating tenant will put themselves or others at significant risk of substantial harm</a:t>
          </a:r>
        </a:p>
      </dgm:t>
    </dgm:pt>
    <dgm:pt modelId="{0527F165-6750-4A5E-AF7D-01401FBEF341}" type="parTrans" cxnId="{2DB20187-6980-45B9-9276-BB313B768EBF}">
      <dgm:prSet/>
      <dgm:spPr/>
      <dgm:t>
        <a:bodyPr/>
        <a:lstStyle/>
        <a:p>
          <a:endParaRPr lang="en-US"/>
        </a:p>
      </dgm:t>
    </dgm:pt>
    <dgm:pt modelId="{637DE376-CF6B-45E4-A5B6-CCF491382560}" type="sibTrans" cxnId="{2DB20187-6980-45B9-9276-BB313B768EBF}">
      <dgm:prSet/>
      <dgm:spPr/>
      <dgm:t>
        <a:bodyPr/>
        <a:lstStyle/>
        <a:p>
          <a:endParaRPr lang="en-US"/>
        </a:p>
      </dgm:t>
    </dgm:pt>
    <dgm:pt modelId="{53C4B220-265B-48BD-8036-2F0D1E44EB83}" type="pres">
      <dgm:prSet presAssocID="{EB539DFB-BDD4-41D5-B540-E8FD956EE4D0}" presName="Name0" presStyleCnt="0">
        <dgm:presLayoutVars>
          <dgm:dir/>
          <dgm:animLvl val="lvl"/>
          <dgm:resizeHandles val="exact"/>
        </dgm:presLayoutVars>
      </dgm:prSet>
      <dgm:spPr/>
    </dgm:pt>
    <dgm:pt modelId="{DCF70EEC-E838-4ED7-AAD7-B151D6F41F66}" type="pres">
      <dgm:prSet presAssocID="{7AC5BFE5-D632-4C1C-9E7B-AFBC6D1DAAF8}" presName="linNode" presStyleCnt="0"/>
      <dgm:spPr/>
    </dgm:pt>
    <dgm:pt modelId="{CE73F4A1-B6D3-437B-B13F-6000C496CDF5}" type="pres">
      <dgm:prSet presAssocID="{7AC5BFE5-D632-4C1C-9E7B-AFBC6D1DAAF8}" presName="parTx" presStyleLbl="revTx" presStyleIdx="0" presStyleCnt="2">
        <dgm:presLayoutVars>
          <dgm:chMax val="1"/>
          <dgm:bulletEnabled val="1"/>
        </dgm:presLayoutVars>
      </dgm:prSet>
      <dgm:spPr/>
    </dgm:pt>
    <dgm:pt modelId="{913EEF16-4F50-4E56-AD86-A3B6ACEBA2D5}" type="pres">
      <dgm:prSet presAssocID="{7AC5BFE5-D632-4C1C-9E7B-AFBC6D1DAAF8}" presName="bracket" presStyleLbl="parChTrans1D1" presStyleIdx="0" presStyleCnt="2"/>
      <dgm:spPr/>
    </dgm:pt>
    <dgm:pt modelId="{A730C139-E677-4499-9822-5547341314CA}" type="pres">
      <dgm:prSet presAssocID="{7AC5BFE5-D632-4C1C-9E7B-AFBC6D1DAAF8}" presName="spH" presStyleCnt="0"/>
      <dgm:spPr/>
    </dgm:pt>
    <dgm:pt modelId="{2CE3D1F3-1409-4C06-ABCD-0EF1ACE59701}" type="pres">
      <dgm:prSet presAssocID="{7AC5BFE5-D632-4C1C-9E7B-AFBC6D1DAAF8}" presName="desTx" presStyleLbl="node1" presStyleIdx="0" presStyleCnt="2" custLinFactNeighborX="2445" custLinFactNeighborY="2288">
        <dgm:presLayoutVars>
          <dgm:bulletEnabled val="1"/>
        </dgm:presLayoutVars>
      </dgm:prSet>
      <dgm:spPr/>
    </dgm:pt>
    <dgm:pt modelId="{489BE678-CCA7-4DC8-9EF8-EB29A062F276}" type="pres">
      <dgm:prSet presAssocID="{A78BA18F-CDD0-4511-92E1-FBF6B59BE60F}" presName="spV" presStyleCnt="0"/>
      <dgm:spPr/>
    </dgm:pt>
    <dgm:pt modelId="{D08A27CC-A907-4A3E-B029-E82A5779F96E}" type="pres">
      <dgm:prSet presAssocID="{286AF624-5CD6-4BF0-A17A-2E09885E311D}" presName="linNode" presStyleCnt="0"/>
      <dgm:spPr/>
    </dgm:pt>
    <dgm:pt modelId="{57D1B998-44DF-4F2F-9B31-3A4906966139}" type="pres">
      <dgm:prSet presAssocID="{286AF624-5CD6-4BF0-A17A-2E09885E311D}" presName="parTx" presStyleLbl="revTx" presStyleIdx="1" presStyleCnt="2">
        <dgm:presLayoutVars>
          <dgm:chMax val="1"/>
          <dgm:bulletEnabled val="1"/>
        </dgm:presLayoutVars>
      </dgm:prSet>
      <dgm:spPr/>
    </dgm:pt>
    <dgm:pt modelId="{FBE1C45C-222A-42F8-BA68-90982D792327}" type="pres">
      <dgm:prSet presAssocID="{286AF624-5CD6-4BF0-A17A-2E09885E311D}" presName="bracket" presStyleLbl="parChTrans1D1" presStyleIdx="1" presStyleCnt="2"/>
      <dgm:spPr/>
    </dgm:pt>
    <dgm:pt modelId="{C6A5E39B-1876-4B9A-8C70-EA364B67A8DD}" type="pres">
      <dgm:prSet presAssocID="{286AF624-5CD6-4BF0-A17A-2E09885E311D}" presName="spH" presStyleCnt="0"/>
      <dgm:spPr/>
    </dgm:pt>
    <dgm:pt modelId="{E1A967CB-58A5-4E6C-BACF-F6630DA76F2F}" type="pres">
      <dgm:prSet presAssocID="{286AF624-5CD6-4BF0-A17A-2E09885E311D}" presName="desTx" presStyleLbl="node1" presStyleIdx="1" presStyleCnt="2">
        <dgm:presLayoutVars>
          <dgm:bulletEnabled val="1"/>
        </dgm:presLayoutVars>
      </dgm:prSet>
      <dgm:spPr/>
    </dgm:pt>
  </dgm:ptLst>
  <dgm:cxnLst>
    <dgm:cxn modelId="{8E910537-15AD-4566-BF0D-C5DE354B573A}" srcId="{EB539DFB-BDD4-41D5-B540-E8FD956EE4D0}" destId="{286AF624-5CD6-4BF0-A17A-2E09885E311D}" srcOrd="1" destOrd="0" parTransId="{77FD725D-7CBA-42EB-983C-DB88520D2D43}" sibTransId="{CB82E47C-33B9-41D2-9A42-FBFD97C2D052}"/>
    <dgm:cxn modelId="{51A1255D-5F45-45E2-A722-5F022A8CF91B}" type="presOf" srcId="{7AC5BFE5-D632-4C1C-9E7B-AFBC6D1DAAF8}" destId="{CE73F4A1-B6D3-437B-B13F-6000C496CDF5}" srcOrd="0" destOrd="0" presId="urn:diagrams.loki3.com/BracketList"/>
    <dgm:cxn modelId="{405AD272-F039-412E-86FE-2BA4FAB325DB}" srcId="{EB539DFB-BDD4-41D5-B540-E8FD956EE4D0}" destId="{7AC5BFE5-D632-4C1C-9E7B-AFBC6D1DAAF8}" srcOrd="0" destOrd="0" parTransId="{2D00F333-1E70-4A0C-AF37-F46D63231805}" sibTransId="{A78BA18F-CDD0-4511-92E1-FBF6B59BE60F}"/>
    <dgm:cxn modelId="{22B44880-DB94-4995-96CA-046F56E5814E}" type="presOf" srcId="{D67B1DBE-C0F9-48F1-9453-D9E32D0C86C7}" destId="{E1A967CB-58A5-4E6C-BACF-F6630DA76F2F}" srcOrd="0" destOrd="0" presId="urn:diagrams.loki3.com/BracketList"/>
    <dgm:cxn modelId="{2DB20187-6980-45B9-9276-BB313B768EBF}" srcId="{286AF624-5CD6-4BF0-A17A-2E09885E311D}" destId="{D67B1DBE-C0F9-48F1-9453-D9E32D0C86C7}" srcOrd="0" destOrd="0" parTransId="{0527F165-6750-4A5E-AF7D-01401FBEF341}" sibTransId="{637DE376-CF6B-45E4-A5B6-CCF491382560}"/>
    <dgm:cxn modelId="{22A2BF89-FA90-451C-BAE9-172141BC8667}" type="presOf" srcId="{D8F0CFA8-4C42-4935-AE7D-AA8DD57DF829}" destId="{2CE3D1F3-1409-4C06-ABCD-0EF1ACE59701}" srcOrd="0" destOrd="0" presId="urn:diagrams.loki3.com/BracketList"/>
    <dgm:cxn modelId="{63019298-82AA-4416-ADFF-27F767FC9725}" srcId="{7AC5BFE5-D632-4C1C-9E7B-AFBC6D1DAAF8}" destId="{D8F0CFA8-4C42-4935-AE7D-AA8DD57DF829}" srcOrd="0" destOrd="0" parTransId="{9C6FF5B8-BB0D-4F58-85EE-C39CBD8311E8}" sibTransId="{D0D08FD4-D286-45D1-8252-A69EF253DC4E}"/>
    <dgm:cxn modelId="{AC4629D5-B3ED-4620-9D8F-2DD97B95767A}" type="presOf" srcId="{286AF624-5CD6-4BF0-A17A-2E09885E311D}" destId="{57D1B998-44DF-4F2F-9B31-3A4906966139}" srcOrd="0" destOrd="0" presId="urn:diagrams.loki3.com/BracketList"/>
    <dgm:cxn modelId="{FF4F29D5-9DEF-45FF-8971-DE60EE578976}" type="presOf" srcId="{EB539DFB-BDD4-41D5-B540-E8FD956EE4D0}" destId="{53C4B220-265B-48BD-8036-2F0D1E44EB83}" srcOrd="0" destOrd="0" presId="urn:diagrams.loki3.com/BracketList"/>
    <dgm:cxn modelId="{53A7DB4B-B487-45A6-A253-CEC069886007}" type="presParOf" srcId="{53C4B220-265B-48BD-8036-2F0D1E44EB83}" destId="{DCF70EEC-E838-4ED7-AAD7-B151D6F41F66}" srcOrd="0" destOrd="0" presId="urn:diagrams.loki3.com/BracketList"/>
    <dgm:cxn modelId="{CA030189-E98E-42C9-90A9-CC1EEC7269AE}" type="presParOf" srcId="{DCF70EEC-E838-4ED7-AAD7-B151D6F41F66}" destId="{CE73F4A1-B6D3-437B-B13F-6000C496CDF5}" srcOrd="0" destOrd="0" presId="urn:diagrams.loki3.com/BracketList"/>
    <dgm:cxn modelId="{E3C65D05-68B4-44BD-AC30-6F76F42E25A4}" type="presParOf" srcId="{DCF70EEC-E838-4ED7-AAD7-B151D6F41F66}" destId="{913EEF16-4F50-4E56-AD86-A3B6ACEBA2D5}" srcOrd="1" destOrd="0" presId="urn:diagrams.loki3.com/BracketList"/>
    <dgm:cxn modelId="{BFE20CA7-B162-4E61-8D19-7AA3FB8DE0C3}" type="presParOf" srcId="{DCF70EEC-E838-4ED7-AAD7-B151D6F41F66}" destId="{A730C139-E677-4499-9822-5547341314CA}" srcOrd="2" destOrd="0" presId="urn:diagrams.loki3.com/BracketList"/>
    <dgm:cxn modelId="{768217C3-4F88-4768-9E64-1912854B09B9}" type="presParOf" srcId="{DCF70EEC-E838-4ED7-AAD7-B151D6F41F66}" destId="{2CE3D1F3-1409-4C06-ABCD-0EF1ACE59701}" srcOrd="3" destOrd="0" presId="urn:diagrams.loki3.com/BracketList"/>
    <dgm:cxn modelId="{577C107B-32B4-42C7-8F04-24984AD348D1}" type="presParOf" srcId="{53C4B220-265B-48BD-8036-2F0D1E44EB83}" destId="{489BE678-CCA7-4DC8-9EF8-EB29A062F276}" srcOrd="1" destOrd="0" presId="urn:diagrams.loki3.com/BracketList"/>
    <dgm:cxn modelId="{BCA61A23-4B52-4EE5-BAEA-F9D59D43CC09}" type="presParOf" srcId="{53C4B220-265B-48BD-8036-2F0D1E44EB83}" destId="{D08A27CC-A907-4A3E-B029-E82A5779F96E}" srcOrd="2" destOrd="0" presId="urn:diagrams.loki3.com/BracketList"/>
    <dgm:cxn modelId="{16C0C7D1-EC98-4127-8EF6-E97CB04C97B6}" type="presParOf" srcId="{D08A27CC-A907-4A3E-B029-E82A5779F96E}" destId="{57D1B998-44DF-4F2F-9B31-3A4906966139}" srcOrd="0" destOrd="0" presId="urn:diagrams.loki3.com/BracketList"/>
    <dgm:cxn modelId="{84FE32B3-A55A-4730-AEBE-AFD92ADF764F}" type="presParOf" srcId="{D08A27CC-A907-4A3E-B029-E82A5779F96E}" destId="{FBE1C45C-222A-42F8-BA68-90982D792327}" srcOrd="1" destOrd="0" presId="urn:diagrams.loki3.com/BracketList"/>
    <dgm:cxn modelId="{2993448F-1E9C-46C4-BFE9-98182B42FE1E}" type="presParOf" srcId="{D08A27CC-A907-4A3E-B029-E82A5779F96E}" destId="{C6A5E39B-1876-4B9A-8C70-EA364B67A8DD}" srcOrd="2" destOrd="0" presId="urn:diagrams.loki3.com/BracketList"/>
    <dgm:cxn modelId="{A82322BB-61CC-4AD8-A314-AACD3DC93DBA}" type="presParOf" srcId="{D08A27CC-A907-4A3E-B029-E82A5779F96E}" destId="{E1A967CB-58A5-4E6C-BACF-F6630DA76F2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A41DE-B460-4F8D-A3A3-7CBCA76FC554}"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31A8B84-211D-4C7E-9EC0-824B0953812A}">
      <dgm:prSet phldrT="[Text]"/>
      <dgm:spPr/>
      <dgm:t>
        <a:bodyPr/>
        <a:lstStyle/>
        <a:p>
          <a:r>
            <a:rPr lang="en-US" dirty="0">
              <a:solidFill>
                <a:srgbClr val="FFFF00"/>
              </a:solidFill>
              <a:latin typeface="Bookman Old Style" panose="02050604050505020204" pitchFamily="18" charset="0"/>
            </a:rPr>
            <a:t>Terms and Conditions</a:t>
          </a:r>
        </a:p>
      </dgm:t>
    </dgm:pt>
    <dgm:pt modelId="{E11BBF97-990B-41D8-A39D-95D023C24F24}" type="parTrans" cxnId="{0F880061-67A6-4021-A42E-EF0636438A58}">
      <dgm:prSet/>
      <dgm:spPr/>
      <dgm:t>
        <a:bodyPr/>
        <a:lstStyle/>
        <a:p>
          <a:endParaRPr lang="en-US"/>
        </a:p>
      </dgm:t>
    </dgm:pt>
    <dgm:pt modelId="{B3804D74-2EAD-4AB2-AC71-18C695003218}" type="sibTrans" cxnId="{0F880061-67A6-4021-A42E-EF0636438A58}">
      <dgm:prSet/>
      <dgm:spPr/>
      <dgm:t>
        <a:bodyPr/>
        <a:lstStyle/>
        <a:p>
          <a:endParaRPr lang="en-US"/>
        </a:p>
      </dgm:t>
    </dgm:pt>
    <dgm:pt modelId="{89CE0FA7-711F-4789-A605-A5D497386970}">
      <dgm:prSet phldrT="[Text]"/>
      <dgm:spPr/>
      <dgm:t>
        <a:bodyPr/>
        <a:lstStyle/>
        <a:p>
          <a:r>
            <a:rPr lang="en-US" dirty="0"/>
            <a:t>Must live on 1st floor</a:t>
          </a:r>
        </a:p>
      </dgm:t>
    </dgm:pt>
    <dgm:pt modelId="{BCFE1ED6-54DF-4C60-B713-412AB88843EA}" type="parTrans" cxnId="{C7B755D8-B3DF-42CC-8F9A-E92DC3B5517A}">
      <dgm:prSet/>
      <dgm:spPr/>
      <dgm:t>
        <a:bodyPr/>
        <a:lstStyle/>
        <a:p>
          <a:endParaRPr lang="en-US"/>
        </a:p>
      </dgm:t>
    </dgm:pt>
    <dgm:pt modelId="{53B71571-A37E-4D31-A55F-DB373F8E9E77}" type="sibTrans" cxnId="{C7B755D8-B3DF-42CC-8F9A-E92DC3B5517A}">
      <dgm:prSet/>
      <dgm:spPr/>
      <dgm:t>
        <a:bodyPr/>
        <a:lstStyle/>
        <a:p>
          <a:endParaRPr lang="en-US"/>
        </a:p>
      </dgm:t>
    </dgm:pt>
    <dgm:pt modelId="{FC1EA795-851A-497A-9F12-B1A76C4D53D7}">
      <dgm:prSet phldrT="[Text]"/>
      <dgm:spPr/>
      <dgm:t>
        <a:bodyPr/>
        <a:lstStyle/>
        <a:p>
          <a:r>
            <a:rPr lang="en-US" dirty="0"/>
            <a:t>Must pay additional security deposit</a:t>
          </a:r>
        </a:p>
      </dgm:t>
    </dgm:pt>
    <dgm:pt modelId="{67B78CCF-90B7-4532-8027-DAD59EADD33E}" type="parTrans" cxnId="{D274FF56-72EC-4CA9-97F3-F99615B2CECD}">
      <dgm:prSet/>
      <dgm:spPr/>
      <dgm:t>
        <a:bodyPr/>
        <a:lstStyle/>
        <a:p>
          <a:endParaRPr lang="en-US"/>
        </a:p>
      </dgm:t>
    </dgm:pt>
    <dgm:pt modelId="{2680777B-D8B0-4C6E-9200-9ADFBDB5078F}" type="sibTrans" cxnId="{D274FF56-72EC-4CA9-97F3-F99615B2CECD}">
      <dgm:prSet/>
      <dgm:spPr/>
      <dgm:t>
        <a:bodyPr/>
        <a:lstStyle/>
        <a:p>
          <a:endParaRPr lang="en-US"/>
        </a:p>
      </dgm:t>
    </dgm:pt>
    <dgm:pt modelId="{5BC6E985-1B15-4D50-B018-8C2C15BF96A7}">
      <dgm:prSet phldrT="[Text]"/>
      <dgm:spPr/>
      <dgm:t>
        <a:bodyPr/>
        <a:lstStyle/>
        <a:p>
          <a:r>
            <a:rPr lang="en-US" dirty="0">
              <a:solidFill>
                <a:srgbClr val="FFFF00"/>
              </a:solidFill>
              <a:latin typeface="Bookman Old Style" panose="02050604050505020204" pitchFamily="18" charset="0"/>
            </a:rPr>
            <a:t>Refusal to rent</a:t>
          </a:r>
        </a:p>
      </dgm:t>
    </dgm:pt>
    <dgm:pt modelId="{9206F21E-EF37-420C-989F-8BA366ED0A52}" type="parTrans" cxnId="{618DFC00-9619-47B3-B92B-967CC390B87A}">
      <dgm:prSet/>
      <dgm:spPr/>
      <dgm:t>
        <a:bodyPr/>
        <a:lstStyle/>
        <a:p>
          <a:endParaRPr lang="en-US"/>
        </a:p>
      </dgm:t>
    </dgm:pt>
    <dgm:pt modelId="{A2B66302-E07E-43F9-9062-90C20DEDAEC3}" type="sibTrans" cxnId="{618DFC00-9619-47B3-B92B-967CC390B87A}">
      <dgm:prSet/>
      <dgm:spPr/>
      <dgm:t>
        <a:bodyPr/>
        <a:lstStyle/>
        <a:p>
          <a:endParaRPr lang="en-US"/>
        </a:p>
      </dgm:t>
    </dgm:pt>
    <dgm:pt modelId="{7C407377-92FD-458A-B35C-5A102BFC509F}">
      <dgm:prSet phldrT="[Text]"/>
      <dgm:spPr/>
      <dgm:t>
        <a:bodyPr/>
        <a:lstStyle/>
        <a:p>
          <a:r>
            <a:rPr lang="en-US" dirty="0"/>
            <a:t>State do not want children on property</a:t>
          </a:r>
        </a:p>
      </dgm:t>
    </dgm:pt>
    <dgm:pt modelId="{AF942BB4-A303-4716-807F-E9503F51DAB1}" type="parTrans" cxnId="{B6CBA2F6-0D24-4DB4-B404-1B9828D0838E}">
      <dgm:prSet/>
      <dgm:spPr/>
      <dgm:t>
        <a:bodyPr/>
        <a:lstStyle/>
        <a:p>
          <a:endParaRPr lang="en-US"/>
        </a:p>
      </dgm:t>
    </dgm:pt>
    <dgm:pt modelId="{8256EFE1-EB04-4485-B15D-E9CA6CF9A776}" type="sibTrans" cxnId="{B6CBA2F6-0D24-4DB4-B404-1B9828D0838E}">
      <dgm:prSet/>
      <dgm:spPr/>
      <dgm:t>
        <a:bodyPr/>
        <a:lstStyle/>
        <a:p>
          <a:endParaRPr lang="en-US"/>
        </a:p>
      </dgm:t>
    </dgm:pt>
    <dgm:pt modelId="{620657F5-22FE-40FD-B6DC-3FC67072E1B8}">
      <dgm:prSet phldrT="[Text]"/>
      <dgm:spPr/>
      <dgm:t>
        <a:bodyPr/>
        <a:lstStyle/>
        <a:p>
          <a:r>
            <a:rPr lang="en-US" dirty="0"/>
            <a:t>Not enough bedrooms in unit – too small</a:t>
          </a:r>
        </a:p>
      </dgm:t>
    </dgm:pt>
    <dgm:pt modelId="{3C318DBD-CA9D-40DA-BFE3-1861DCE000FB}" type="parTrans" cxnId="{1942A6C2-ED7C-4A77-A03C-CA6C694DBE77}">
      <dgm:prSet/>
      <dgm:spPr/>
      <dgm:t>
        <a:bodyPr/>
        <a:lstStyle/>
        <a:p>
          <a:endParaRPr lang="en-US"/>
        </a:p>
      </dgm:t>
    </dgm:pt>
    <dgm:pt modelId="{A220F6B3-1E9B-4B9E-99F2-C0BEB80FC68F}" type="sibTrans" cxnId="{1942A6C2-ED7C-4A77-A03C-CA6C694DBE77}">
      <dgm:prSet/>
      <dgm:spPr/>
      <dgm:t>
        <a:bodyPr/>
        <a:lstStyle/>
        <a:p>
          <a:endParaRPr lang="en-US"/>
        </a:p>
      </dgm:t>
    </dgm:pt>
    <dgm:pt modelId="{DE2494D0-905C-4FE8-B16D-7347A63EBB0E}">
      <dgm:prSet phldrT="[Text]"/>
      <dgm:spPr/>
      <dgm:t>
        <a:bodyPr/>
        <a:lstStyle/>
        <a:p>
          <a:r>
            <a:rPr lang="en-US" dirty="0">
              <a:solidFill>
                <a:srgbClr val="FFFF00"/>
              </a:solidFill>
              <a:latin typeface="Bookman Old Style" panose="02050604050505020204" pitchFamily="18" charset="0"/>
            </a:rPr>
            <a:t>Harassment</a:t>
          </a:r>
        </a:p>
      </dgm:t>
    </dgm:pt>
    <dgm:pt modelId="{051E2A9A-1ADD-4AAC-882C-2F9AABF8C413}" type="parTrans" cxnId="{E2519188-8824-4466-A2E2-2739648DFA36}">
      <dgm:prSet/>
      <dgm:spPr/>
      <dgm:t>
        <a:bodyPr/>
        <a:lstStyle/>
        <a:p>
          <a:endParaRPr lang="en-US"/>
        </a:p>
      </dgm:t>
    </dgm:pt>
    <dgm:pt modelId="{43505965-E538-4FA1-89B2-21C27928DA04}" type="sibTrans" cxnId="{E2519188-8824-4466-A2E2-2739648DFA36}">
      <dgm:prSet/>
      <dgm:spPr/>
      <dgm:t>
        <a:bodyPr/>
        <a:lstStyle/>
        <a:p>
          <a:endParaRPr lang="en-US"/>
        </a:p>
      </dgm:t>
    </dgm:pt>
    <dgm:pt modelId="{063E50F2-42E0-458D-BA56-98BA065C4CCC}">
      <dgm:prSet phldrT="[Text]"/>
      <dgm:spPr/>
      <dgm:t>
        <a:bodyPr/>
        <a:lstStyle/>
        <a:p>
          <a:r>
            <a:rPr lang="en-US" dirty="0"/>
            <a:t>Neighbors harass children or parents</a:t>
          </a:r>
        </a:p>
      </dgm:t>
    </dgm:pt>
    <dgm:pt modelId="{9EABC36F-510B-47A7-B372-ECB208EC7F9E}" type="parTrans" cxnId="{F1B7384C-BD2E-4EB6-A794-DD1FAD70B0F7}">
      <dgm:prSet/>
      <dgm:spPr/>
      <dgm:t>
        <a:bodyPr/>
        <a:lstStyle/>
        <a:p>
          <a:endParaRPr lang="en-US"/>
        </a:p>
      </dgm:t>
    </dgm:pt>
    <dgm:pt modelId="{0D587887-0EAF-48D8-8B60-E0EC07ADFBE1}" type="sibTrans" cxnId="{F1B7384C-BD2E-4EB6-A794-DD1FAD70B0F7}">
      <dgm:prSet/>
      <dgm:spPr/>
      <dgm:t>
        <a:bodyPr/>
        <a:lstStyle/>
        <a:p>
          <a:endParaRPr lang="en-US"/>
        </a:p>
      </dgm:t>
    </dgm:pt>
    <dgm:pt modelId="{274501E4-FE07-4C9F-BD76-76FEE1904F5E}">
      <dgm:prSet phldrT="[Text]"/>
      <dgm:spPr/>
      <dgm:t>
        <a:bodyPr/>
        <a:lstStyle/>
        <a:p>
          <a:r>
            <a:rPr lang="en-US" dirty="0"/>
            <a:t>Landlords/owners fail to take action to end harassment</a:t>
          </a:r>
        </a:p>
      </dgm:t>
    </dgm:pt>
    <dgm:pt modelId="{8996FC3C-3A13-4AEB-B403-A8F36559872A}" type="parTrans" cxnId="{FDD3DA4D-DBA4-4256-8BF3-05AAD6EC1B59}">
      <dgm:prSet/>
      <dgm:spPr/>
      <dgm:t>
        <a:bodyPr/>
        <a:lstStyle/>
        <a:p>
          <a:endParaRPr lang="en-US"/>
        </a:p>
      </dgm:t>
    </dgm:pt>
    <dgm:pt modelId="{B0D879DC-9005-4760-B9F1-6A2FEC68E921}" type="sibTrans" cxnId="{FDD3DA4D-DBA4-4256-8BF3-05AAD6EC1B59}">
      <dgm:prSet/>
      <dgm:spPr/>
      <dgm:t>
        <a:bodyPr/>
        <a:lstStyle/>
        <a:p>
          <a:endParaRPr lang="en-US"/>
        </a:p>
      </dgm:t>
    </dgm:pt>
    <dgm:pt modelId="{31AFAC22-5D1F-4E8A-83CA-9F7D8B7BD13C}">
      <dgm:prSet phldrT="[Text]"/>
      <dgm:spPr/>
      <dgm:t>
        <a:bodyPr/>
        <a:lstStyle/>
        <a:p>
          <a:r>
            <a:rPr lang="en-US" dirty="0"/>
            <a:t>Children can access certain parts of property</a:t>
          </a:r>
        </a:p>
      </dgm:t>
    </dgm:pt>
    <dgm:pt modelId="{AE298D30-3D89-496F-935C-059AA13790D7}" type="parTrans" cxnId="{2504DB43-156F-46C9-942A-DFFE436EC202}">
      <dgm:prSet/>
      <dgm:spPr/>
      <dgm:t>
        <a:bodyPr/>
        <a:lstStyle/>
        <a:p>
          <a:endParaRPr lang="en-US"/>
        </a:p>
      </dgm:t>
    </dgm:pt>
    <dgm:pt modelId="{BA281F17-2D4E-452C-BE31-906493235770}" type="sibTrans" cxnId="{2504DB43-156F-46C9-942A-DFFE436EC202}">
      <dgm:prSet/>
      <dgm:spPr/>
      <dgm:t>
        <a:bodyPr/>
        <a:lstStyle/>
        <a:p>
          <a:endParaRPr lang="en-US"/>
        </a:p>
      </dgm:t>
    </dgm:pt>
    <dgm:pt modelId="{063C0935-7869-44AE-8CF4-14FEC19524A3}" type="pres">
      <dgm:prSet presAssocID="{DAEA41DE-B460-4F8D-A3A3-7CBCA76FC554}" presName="Name0" presStyleCnt="0">
        <dgm:presLayoutVars>
          <dgm:dir/>
          <dgm:animLvl val="lvl"/>
          <dgm:resizeHandles val="exact"/>
        </dgm:presLayoutVars>
      </dgm:prSet>
      <dgm:spPr/>
    </dgm:pt>
    <dgm:pt modelId="{DCE263D5-7D97-4F92-B2AB-0DB24E5C750F}" type="pres">
      <dgm:prSet presAssocID="{031A8B84-211D-4C7E-9EC0-824B0953812A}" presName="linNode" presStyleCnt="0"/>
      <dgm:spPr/>
    </dgm:pt>
    <dgm:pt modelId="{33D229FF-4E15-412B-86E0-C390A382B0AA}" type="pres">
      <dgm:prSet presAssocID="{031A8B84-211D-4C7E-9EC0-824B0953812A}" presName="parentText" presStyleLbl="node1" presStyleIdx="0" presStyleCnt="3" custLinFactNeighborX="-1736" custLinFactNeighborY="-152">
        <dgm:presLayoutVars>
          <dgm:chMax val="1"/>
          <dgm:bulletEnabled val="1"/>
        </dgm:presLayoutVars>
      </dgm:prSet>
      <dgm:spPr/>
    </dgm:pt>
    <dgm:pt modelId="{2D7DB2C4-22E8-4CF9-9454-EBA5DB867EF7}" type="pres">
      <dgm:prSet presAssocID="{031A8B84-211D-4C7E-9EC0-824B0953812A}" presName="descendantText" presStyleLbl="alignAccFollowNode1" presStyleIdx="0" presStyleCnt="3">
        <dgm:presLayoutVars>
          <dgm:bulletEnabled val="1"/>
        </dgm:presLayoutVars>
      </dgm:prSet>
      <dgm:spPr/>
    </dgm:pt>
    <dgm:pt modelId="{750149B7-E697-4028-99B8-AEEA1A83D80F}" type="pres">
      <dgm:prSet presAssocID="{B3804D74-2EAD-4AB2-AC71-18C695003218}" presName="sp" presStyleCnt="0"/>
      <dgm:spPr/>
    </dgm:pt>
    <dgm:pt modelId="{E44806D7-AE12-4A99-B034-2FFACCF9BE5D}" type="pres">
      <dgm:prSet presAssocID="{5BC6E985-1B15-4D50-B018-8C2C15BF96A7}" presName="linNode" presStyleCnt="0"/>
      <dgm:spPr/>
    </dgm:pt>
    <dgm:pt modelId="{C6939D2C-0EF8-4710-821D-EE49BFCD4012}" type="pres">
      <dgm:prSet presAssocID="{5BC6E985-1B15-4D50-B018-8C2C15BF96A7}" presName="parentText" presStyleLbl="node1" presStyleIdx="1" presStyleCnt="3">
        <dgm:presLayoutVars>
          <dgm:chMax val="1"/>
          <dgm:bulletEnabled val="1"/>
        </dgm:presLayoutVars>
      </dgm:prSet>
      <dgm:spPr/>
    </dgm:pt>
    <dgm:pt modelId="{6C3C91CC-B874-4EBC-B454-52A085E73EA3}" type="pres">
      <dgm:prSet presAssocID="{5BC6E985-1B15-4D50-B018-8C2C15BF96A7}" presName="descendantText" presStyleLbl="alignAccFollowNode1" presStyleIdx="1" presStyleCnt="3" custLinFactNeighborX="4167" custLinFactNeighborY="0">
        <dgm:presLayoutVars>
          <dgm:bulletEnabled val="1"/>
        </dgm:presLayoutVars>
      </dgm:prSet>
      <dgm:spPr/>
    </dgm:pt>
    <dgm:pt modelId="{8E081837-8B47-40A3-83E7-9DBCD7B7A6E4}" type="pres">
      <dgm:prSet presAssocID="{A2B66302-E07E-43F9-9062-90C20DEDAEC3}" presName="sp" presStyleCnt="0"/>
      <dgm:spPr/>
    </dgm:pt>
    <dgm:pt modelId="{E3A720E5-219B-43FF-9AC6-C76BA070D8F8}" type="pres">
      <dgm:prSet presAssocID="{DE2494D0-905C-4FE8-B16D-7347A63EBB0E}" presName="linNode" presStyleCnt="0"/>
      <dgm:spPr/>
    </dgm:pt>
    <dgm:pt modelId="{B9175428-9F50-4FDE-B652-45B4CA4AAF3F}" type="pres">
      <dgm:prSet presAssocID="{DE2494D0-905C-4FE8-B16D-7347A63EBB0E}" presName="parentText" presStyleLbl="node1" presStyleIdx="2" presStyleCnt="3">
        <dgm:presLayoutVars>
          <dgm:chMax val="1"/>
          <dgm:bulletEnabled val="1"/>
        </dgm:presLayoutVars>
      </dgm:prSet>
      <dgm:spPr/>
    </dgm:pt>
    <dgm:pt modelId="{C063C5F9-4217-4215-98A1-107D0CF58473}" type="pres">
      <dgm:prSet presAssocID="{DE2494D0-905C-4FE8-B16D-7347A63EBB0E}" presName="descendantText" presStyleLbl="alignAccFollowNode1" presStyleIdx="2" presStyleCnt="3">
        <dgm:presLayoutVars>
          <dgm:bulletEnabled val="1"/>
        </dgm:presLayoutVars>
      </dgm:prSet>
      <dgm:spPr/>
    </dgm:pt>
  </dgm:ptLst>
  <dgm:cxnLst>
    <dgm:cxn modelId="{618DFC00-9619-47B3-B92B-967CC390B87A}" srcId="{DAEA41DE-B460-4F8D-A3A3-7CBCA76FC554}" destId="{5BC6E985-1B15-4D50-B018-8C2C15BF96A7}" srcOrd="1" destOrd="0" parTransId="{9206F21E-EF37-420C-989F-8BA366ED0A52}" sibTransId="{A2B66302-E07E-43F9-9062-90C20DEDAEC3}"/>
    <dgm:cxn modelId="{F8189D0C-203A-434F-9F22-647C8A67699E}" type="presOf" srcId="{274501E4-FE07-4C9F-BD76-76FEE1904F5E}" destId="{C063C5F9-4217-4215-98A1-107D0CF58473}" srcOrd="0" destOrd="1" presId="urn:microsoft.com/office/officeart/2005/8/layout/vList5"/>
    <dgm:cxn modelId="{E9E7FF15-804C-4125-81B8-FFA101E5BEE2}" type="presOf" srcId="{620657F5-22FE-40FD-B6DC-3FC67072E1B8}" destId="{6C3C91CC-B874-4EBC-B454-52A085E73EA3}" srcOrd="0" destOrd="1" presId="urn:microsoft.com/office/officeart/2005/8/layout/vList5"/>
    <dgm:cxn modelId="{77758C1E-ED04-4D45-8B93-B6BAAA0DCC00}" type="presOf" srcId="{5BC6E985-1B15-4D50-B018-8C2C15BF96A7}" destId="{C6939D2C-0EF8-4710-821D-EE49BFCD4012}" srcOrd="0" destOrd="0" presId="urn:microsoft.com/office/officeart/2005/8/layout/vList5"/>
    <dgm:cxn modelId="{0F880061-67A6-4021-A42E-EF0636438A58}" srcId="{DAEA41DE-B460-4F8D-A3A3-7CBCA76FC554}" destId="{031A8B84-211D-4C7E-9EC0-824B0953812A}" srcOrd="0" destOrd="0" parTransId="{E11BBF97-990B-41D8-A39D-95D023C24F24}" sibTransId="{B3804D74-2EAD-4AB2-AC71-18C695003218}"/>
    <dgm:cxn modelId="{427D5963-B8EB-4336-B99D-82BD906EE8F5}" type="presOf" srcId="{FC1EA795-851A-497A-9F12-B1A76C4D53D7}" destId="{2D7DB2C4-22E8-4CF9-9454-EBA5DB867EF7}" srcOrd="0" destOrd="1" presId="urn:microsoft.com/office/officeart/2005/8/layout/vList5"/>
    <dgm:cxn modelId="{2504DB43-156F-46C9-942A-DFFE436EC202}" srcId="{031A8B84-211D-4C7E-9EC0-824B0953812A}" destId="{31AFAC22-5D1F-4E8A-83CA-9F7D8B7BD13C}" srcOrd="2" destOrd="0" parTransId="{AE298D30-3D89-496F-935C-059AA13790D7}" sibTransId="{BA281F17-2D4E-452C-BE31-906493235770}"/>
    <dgm:cxn modelId="{5530B266-CE40-4E78-BD01-CB13DA93E471}" type="presOf" srcId="{89CE0FA7-711F-4789-A605-A5D497386970}" destId="{2D7DB2C4-22E8-4CF9-9454-EBA5DB867EF7}" srcOrd="0" destOrd="0" presId="urn:microsoft.com/office/officeart/2005/8/layout/vList5"/>
    <dgm:cxn modelId="{F1B7384C-BD2E-4EB6-A794-DD1FAD70B0F7}" srcId="{DE2494D0-905C-4FE8-B16D-7347A63EBB0E}" destId="{063E50F2-42E0-458D-BA56-98BA065C4CCC}" srcOrd="0" destOrd="0" parTransId="{9EABC36F-510B-47A7-B372-ECB208EC7F9E}" sibTransId="{0D587887-0EAF-48D8-8B60-E0EC07ADFBE1}"/>
    <dgm:cxn modelId="{FDD3DA4D-DBA4-4256-8BF3-05AAD6EC1B59}" srcId="{DE2494D0-905C-4FE8-B16D-7347A63EBB0E}" destId="{274501E4-FE07-4C9F-BD76-76FEE1904F5E}" srcOrd="1" destOrd="0" parTransId="{8996FC3C-3A13-4AEB-B403-A8F36559872A}" sibTransId="{B0D879DC-9005-4760-B9F1-6A2FEC68E921}"/>
    <dgm:cxn modelId="{8E649A70-7437-471A-A8AB-C96A7DAB2FFB}" type="presOf" srcId="{DAEA41DE-B460-4F8D-A3A3-7CBCA76FC554}" destId="{063C0935-7869-44AE-8CF4-14FEC19524A3}" srcOrd="0" destOrd="0" presId="urn:microsoft.com/office/officeart/2005/8/layout/vList5"/>
    <dgm:cxn modelId="{D274FF56-72EC-4CA9-97F3-F99615B2CECD}" srcId="{031A8B84-211D-4C7E-9EC0-824B0953812A}" destId="{FC1EA795-851A-497A-9F12-B1A76C4D53D7}" srcOrd="1" destOrd="0" parTransId="{67B78CCF-90B7-4532-8027-DAD59EADD33E}" sibTransId="{2680777B-D8B0-4C6E-9200-9ADFBDB5078F}"/>
    <dgm:cxn modelId="{DBFB387B-25E7-4BD2-BECA-E62842F48999}" type="presOf" srcId="{31AFAC22-5D1F-4E8A-83CA-9F7D8B7BD13C}" destId="{2D7DB2C4-22E8-4CF9-9454-EBA5DB867EF7}" srcOrd="0" destOrd="2" presId="urn:microsoft.com/office/officeart/2005/8/layout/vList5"/>
    <dgm:cxn modelId="{E2519188-8824-4466-A2E2-2739648DFA36}" srcId="{DAEA41DE-B460-4F8D-A3A3-7CBCA76FC554}" destId="{DE2494D0-905C-4FE8-B16D-7347A63EBB0E}" srcOrd="2" destOrd="0" parTransId="{051E2A9A-1ADD-4AAC-882C-2F9AABF8C413}" sibTransId="{43505965-E538-4FA1-89B2-21C27928DA04}"/>
    <dgm:cxn modelId="{37C68B90-8B3A-4B27-99BB-7E0CB5200A86}" type="presOf" srcId="{DE2494D0-905C-4FE8-B16D-7347A63EBB0E}" destId="{B9175428-9F50-4FDE-B652-45B4CA4AAF3F}" srcOrd="0" destOrd="0" presId="urn:microsoft.com/office/officeart/2005/8/layout/vList5"/>
    <dgm:cxn modelId="{DA5A49B8-691A-498A-92F0-507A8D56D185}" type="presOf" srcId="{031A8B84-211D-4C7E-9EC0-824B0953812A}" destId="{33D229FF-4E15-412B-86E0-C390A382B0AA}" srcOrd="0" destOrd="0" presId="urn:microsoft.com/office/officeart/2005/8/layout/vList5"/>
    <dgm:cxn modelId="{1942A6C2-ED7C-4A77-A03C-CA6C694DBE77}" srcId="{5BC6E985-1B15-4D50-B018-8C2C15BF96A7}" destId="{620657F5-22FE-40FD-B6DC-3FC67072E1B8}" srcOrd="1" destOrd="0" parTransId="{3C318DBD-CA9D-40DA-BFE3-1861DCE000FB}" sibTransId="{A220F6B3-1E9B-4B9E-99F2-C0BEB80FC68F}"/>
    <dgm:cxn modelId="{65ED94D7-682E-40C9-B9F9-59D7D8A6B3E1}" type="presOf" srcId="{063E50F2-42E0-458D-BA56-98BA065C4CCC}" destId="{C063C5F9-4217-4215-98A1-107D0CF58473}" srcOrd="0" destOrd="0" presId="urn:microsoft.com/office/officeart/2005/8/layout/vList5"/>
    <dgm:cxn modelId="{C7B755D8-B3DF-42CC-8F9A-E92DC3B5517A}" srcId="{031A8B84-211D-4C7E-9EC0-824B0953812A}" destId="{89CE0FA7-711F-4789-A605-A5D497386970}" srcOrd="0" destOrd="0" parTransId="{BCFE1ED6-54DF-4C60-B713-412AB88843EA}" sibTransId="{53B71571-A37E-4D31-A55F-DB373F8E9E77}"/>
    <dgm:cxn modelId="{DCD8CBF2-AAC8-4477-9154-F2A9683EC53A}" type="presOf" srcId="{7C407377-92FD-458A-B35C-5A102BFC509F}" destId="{6C3C91CC-B874-4EBC-B454-52A085E73EA3}" srcOrd="0" destOrd="0" presId="urn:microsoft.com/office/officeart/2005/8/layout/vList5"/>
    <dgm:cxn modelId="{B6CBA2F6-0D24-4DB4-B404-1B9828D0838E}" srcId="{5BC6E985-1B15-4D50-B018-8C2C15BF96A7}" destId="{7C407377-92FD-458A-B35C-5A102BFC509F}" srcOrd="0" destOrd="0" parTransId="{AF942BB4-A303-4716-807F-E9503F51DAB1}" sibTransId="{8256EFE1-EB04-4485-B15D-E9CA6CF9A776}"/>
    <dgm:cxn modelId="{7AA9920D-5AA0-4FDF-9BB8-DCE38ADA3FC4}" type="presParOf" srcId="{063C0935-7869-44AE-8CF4-14FEC19524A3}" destId="{DCE263D5-7D97-4F92-B2AB-0DB24E5C750F}" srcOrd="0" destOrd="0" presId="urn:microsoft.com/office/officeart/2005/8/layout/vList5"/>
    <dgm:cxn modelId="{FA87B70D-452A-4312-9D1F-87974B72CDE9}" type="presParOf" srcId="{DCE263D5-7D97-4F92-B2AB-0DB24E5C750F}" destId="{33D229FF-4E15-412B-86E0-C390A382B0AA}" srcOrd="0" destOrd="0" presId="urn:microsoft.com/office/officeart/2005/8/layout/vList5"/>
    <dgm:cxn modelId="{48548876-009F-49C1-A4D0-BCF0D515F4B7}" type="presParOf" srcId="{DCE263D5-7D97-4F92-B2AB-0DB24E5C750F}" destId="{2D7DB2C4-22E8-4CF9-9454-EBA5DB867EF7}" srcOrd="1" destOrd="0" presId="urn:microsoft.com/office/officeart/2005/8/layout/vList5"/>
    <dgm:cxn modelId="{43224FC8-A705-423D-8FC3-7D22D37F4EEF}" type="presParOf" srcId="{063C0935-7869-44AE-8CF4-14FEC19524A3}" destId="{750149B7-E697-4028-99B8-AEEA1A83D80F}" srcOrd="1" destOrd="0" presId="urn:microsoft.com/office/officeart/2005/8/layout/vList5"/>
    <dgm:cxn modelId="{F0ADF16C-49D4-4310-B763-55D10945D612}" type="presParOf" srcId="{063C0935-7869-44AE-8CF4-14FEC19524A3}" destId="{E44806D7-AE12-4A99-B034-2FFACCF9BE5D}" srcOrd="2" destOrd="0" presId="urn:microsoft.com/office/officeart/2005/8/layout/vList5"/>
    <dgm:cxn modelId="{A7304790-82DA-414D-B172-BBD8771B90F6}" type="presParOf" srcId="{E44806D7-AE12-4A99-B034-2FFACCF9BE5D}" destId="{C6939D2C-0EF8-4710-821D-EE49BFCD4012}" srcOrd="0" destOrd="0" presId="urn:microsoft.com/office/officeart/2005/8/layout/vList5"/>
    <dgm:cxn modelId="{5ADFF37A-3BE3-4743-86D2-6871FF9F92E1}" type="presParOf" srcId="{E44806D7-AE12-4A99-B034-2FFACCF9BE5D}" destId="{6C3C91CC-B874-4EBC-B454-52A085E73EA3}" srcOrd="1" destOrd="0" presId="urn:microsoft.com/office/officeart/2005/8/layout/vList5"/>
    <dgm:cxn modelId="{B67DB9BC-B2E5-4640-B55D-C447C2CEE060}" type="presParOf" srcId="{063C0935-7869-44AE-8CF4-14FEC19524A3}" destId="{8E081837-8B47-40A3-83E7-9DBCD7B7A6E4}" srcOrd="3" destOrd="0" presId="urn:microsoft.com/office/officeart/2005/8/layout/vList5"/>
    <dgm:cxn modelId="{1A85D1EC-C0BE-441C-AF20-2CD3C2C97002}" type="presParOf" srcId="{063C0935-7869-44AE-8CF4-14FEC19524A3}" destId="{E3A720E5-219B-43FF-9AC6-C76BA070D8F8}" srcOrd="4" destOrd="0" presId="urn:microsoft.com/office/officeart/2005/8/layout/vList5"/>
    <dgm:cxn modelId="{061AEB00-CDDC-4B60-8123-4F4478B7EB49}" type="presParOf" srcId="{E3A720E5-219B-43FF-9AC6-C76BA070D8F8}" destId="{B9175428-9F50-4FDE-B652-45B4CA4AAF3F}" srcOrd="0" destOrd="0" presId="urn:microsoft.com/office/officeart/2005/8/layout/vList5"/>
    <dgm:cxn modelId="{C88C7CA4-E422-44EF-B423-5EF6B0DA73CF}" type="presParOf" srcId="{E3A720E5-219B-43FF-9AC6-C76BA070D8F8}" destId="{C063C5F9-4217-4215-98A1-107D0CF5847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EBF047-60B9-4FE5-ADE0-7AA5355F769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8A2EA36-2666-439E-B78B-C9306CF9F0B8}">
      <dgm:prSet phldrT="[Text]" custT="1"/>
      <dgm:spPr>
        <a:solidFill>
          <a:schemeClr val="accent2">
            <a:lumMod val="75000"/>
          </a:schemeClr>
        </a:solidFill>
      </dgm:spPr>
      <dgm:t>
        <a:bodyPr/>
        <a:lstStyle/>
        <a:p>
          <a:r>
            <a:rPr lang="en-US" sz="3000" b="1" dirty="0">
              <a:latin typeface="Bookman Old Style" panose="02050604050505020204" pitchFamily="18" charset="0"/>
            </a:rPr>
            <a:t>Race</a:t>
          </a:r>
        </a:p>
      </dgm:t>
    </dgm:pt>
    <dgm:pt modelId="{2F96329D-5979-4211-9852-8495539644E6}" type="parTrans" cxnId="{20475599-258E-4981-A476-A262D3D906BB}">
      <dgm:prSet/>
      <dgm:spPr/>
      <dgm:t>
        <a:bodyPr/>
        <a:lstStyle/>
        <a:p>
          <a:endParaRPr lang="en-US"/>
        </a:p>
      </dgm:t>
    </dgm:pt>
    <dgm:pt modelId="{B0964BD1-D9E0-4F0D-8094-97AA1CBF146D}" type="sibTrans" cxnId="{20475599-258E-4981-A476-A262D3D906BB}">
      <dgm:prSet/>
      <dgm:spPr/>
      <dgm:t>
        <a:bodyPr/>
        <a:lstStyle/>
        <a:p>
          <a:endParaRPr lang="en-US"/>
        </a:p>
      </dgm:t>
    </dgm:pt>
    <dgm:pt modelId="{23BA3B4B-8904-4494-9A91-7ED558EAC9A9}">
      <dgm:prSet phldrT="[Text]" custT="1"/>
      <dgm:spPr>
        <a:solidFill>
          <a:srgbClr val="00B050"/>
        </a:solidFill>
      </dgm:spPr>
      <dgm:t>
        <a:bodyPr/>
        <a:lstStyle/>
        <a:p>
          <a:r>
            <a:rPr lang="en-US" sz="3000" b="1" dirty="0">
              <a:latin typeface="Bookman Old Style" panose="02050604050505020204" pitchFamily="18" charset="0"/>
            </a:rPr>
            <a:t>Color</a:t>
          </a:r>
        </a:p>
      </dgm:t>
    </dgm:pt>
    <dgm:pt modelId="{55EFD721-DBE6-46D6-8E3F-8C9F8493F0C7}" type="parTrans" cxnId="{115F2D94-C7BE-4D96-871F-B59709675867}">
      <dgm:prSet/>
      <dgm:spPr/>
      <dgm:t>
        <a:bodyPr/>
        <a:lstStyle/>
        <a:p>
          <a:endParaRPr lang="en-US"/>
        </a:p>
      </dgm:t>
    </dgm:pt>
    <dgm:pt modelId="{2865019C-68D8-48E3-86B6-1D35D8F0D64A}" type="sibTrans" cxnId="{115F2D94-C7BE-4D96-871F-B59709675867}">
      <dgm:prSet/>
      <dgm:spPr/>
      <dgm:t>
        <a:bodyPr/>
        <a:lstStyle/>
        <a:p>
          <a:endParaRPr lang="en-US"/>
        </a:p>
      </dgm:t>
    </dgm:pt>
    <dgm:pt modelId="{CB0C89E2-9040-42FE-BEDD-F0696CF66337}">
      <dgm:prSet phldrT="[Text]" custT="1"/>
      <dgm:spPr/>
      <dgm:t>
        <a:bodyPr/>
        <a:lstStyle/>
        <a:p>
          <a:pPr algn="l"/>
          <a:r>
            <a:rPr lang="en-US" sz="1800" dirty="0">
              <a:latin typeface="Bookman Old Style" panose="02050604050505020204" pitchFamily="18" charset="0"/>
            </a:rPr>
            <a:t>Where you or your ancestors are from</a:t>
          </a:r>
        </a:p>
      </dgm:t>
    </dgm:pt>
    <dgm:pt modelId="{EA9170E1-9986-4BAC-81CD-06FDF029ACDF}" type="parTrans" cxnId="{382C7980-4022-4D11-AA49-4E4DF47DF64B}">
      <dgm:prSet/>
      <dgm:spPr/>
      <dgm:t>
        <a:bodyPr/>
        <a:lstStyle/>
        <a:p>
          <a:endParaRPr lang="en-US"/>
        </a:p>
      </dgm:t>
    </dgm:pt>
    <dgm:pt modelId="{14AF0987-3764-42F0-80BA-08EAB64DF665}" type="sibTrans" cxnId="{382C7980-4022-4D11-AA49-4E4DF47DF64B}">
      <dgm:prSet/>
      <dgm:spPr/>
      <dgm:t>
        <a:bodyPr/>
        <a:lstStyle/>
        <a:p>
          <a:endParaRPr lang="en-US"/>
        </a:p>
      </dgm:t>
    </dgm:pt>
    <dgm:pt modelId="{70E80354-1660-4A23-B4FD-D6817EB4D994}">
      <dgm:prSet phldrT="[Text]" custT="1"/>
      <dgm:spPr/>
      <dgm:t>
        <a:bodyPr/>
        <a:lstStyle/>
        <a:p>
          <a:pPr algn="l"/>
          <a:r>
            <a:rPr lang="en-US" sz="1800" dirty="0">
              <a:latin typeface="Bookman Old Style" panose="02050604050505020204" pitchFamily="18" charset="0"/>
            </a:rPr>
            <a:t>Ethnicity (common sociocultural traits)</a:t>
          </a:r>
        </a:p>
      </dgm:t>
    </dgm:pt>
    <dgm:pt modelId="{DC8CC1C9-8CCB-4D3C-A1D5-9109400ECA57}" type="parTrans" cxnId="{DD26E3FE-E2EA-4CB0-A9DC-BC1BD57BFE8E}">
      <dgm:prSet/>
      <dgm:spPr/>
      <dgm:t>
        <a:bodyPr/>
        <a:lstStyle/>
        <a:p>
          <a:endParaRPr lang="en-US"/>
        </a:p>
      </dgm:t>
    </dgm:pt>
    <dgm:pt modelId="{E3722184-27F3-4D05-9BFD-DA76541FDE5A}" type="sibTrans" cxnId="{DD26E3FE-E2EA-4CB0-A9DC-BC1BD57BFE8E}">
      <dgm:prSet/>
      <dgm:spPr/>
      <dgm:t>
        <a:bodyPr/>
        <a:lstStyle/>
        <a:p>
          <a:endParaRPr lang="en-US"/>
        </a:p>
      </dgm:t>
    </dgm:pt>
    <dgm:pt modelId="{EDE96E60-9E7E-47FF-B13F-2150EB36DB66}">
      <dgm:prSet phldrT="[Text]" custT="1"/>
      <dgm:spPr>
        <a:solidFill>
          <a:srgbClr val="7030A0"/>
        </a:solidFill>
      </dgm:spPr>
      <dgm:t>
        <a:bodyPr/>
        <a:lstStyle/>
        <a:p>
          <a:r>
            <a:rPr lang="en-US" sz="2300" b="1" dirty="0">
              <a:latin typeface="Bookman Old Style" panose="02050604050505020204" pitchFamily="18" charset="0"/>
            </a:rPr>
            <a:t>National Origin</a:t>
          </a:r>
        </a:p>
      </dgm:t>
    </dgm:pt>
    <dgm:pt modelId="{0405C222-7335-4472-9832-AF812EA5FF5B}" type="parTrans" cxnId="{5E332C42-E104-4162-B99F-987AC7B04029}">
      <dgm:prSet/>
      <dgm:spPr/>
      <dgm:t>
        <a:bodyPr/>
        <a:lstStyle/>
        <a:p>
          <a:endParaRPr lang="en-US"/>
        </a:p>
      </dgm:t>
    </dgm:pt>
    <dgm:pt modelId="{BAFE68F2-6CBC-438B-B03F-5B3BB49BA6AB}" type="sibTrans" cxnId="{5E332C42-E104-4162-B99F-987AC7B04029}">
      <dgm:prSet/>
      <dgm:spPr/>
      <dgm:t>
        <a:bodyPr/>
        <a:lstStyle/>
        <a:p>
          <a:endParaRPr lang="en-US"/>
        </a:p>
      </dgm:t>
    </dgm:pt>
    <dgm:pt modelId="{9E0845E8-5828-49B1-9719-8F2AC1F1D6D3}">
      <dgm:prSet phldrT="[Text]" custT="1"/>
      <dgm:spPr/>
      <dgm:t>
        <a:bodyPr/>
        <a:lstStyle/>
        <a:p>
          <a:pPr algn="l"/>
          <a:r>
            <a:rPr lang="en-US" sz="2000" dirty="0">
              <a:latin typeface="Bookman Old Style" panose="02050604050505020204" pitchFamily="18" charset="0"/>
            </a:rPr>
            <a:t>Physical characteristics associated with race</a:t>
          </a:r>
        </a:p>
      </dgm:t>
    </dgm:pt>
    <dgm:pt modelId="{75ADC7A6-95E5-422A-BB03-BA881492D211}" type="parTrans" cxnId="{E29B2740-64F1-41A0-816E-DA1D61595191}">
      <dgm:prSet/>
      <dgm:spPr/>
      <dgm:t>
        <a:bodyPr/>
        <a:lstStyle/>
        <a:p>
          <a:endParaRPr lang="en-US"/>
        </a:p>
      </dgm:t>
    </dgm:pt>
    <dgm:pt modelId="{C291FED8-5421-4241-AE1B-573B29A04E36}" type="sibTrans" cxnId="{E29B2740-64F1-41A0-816E-DA1D61595191}">
      <dgm:prSet/>
      <dgm:spPr/>
      <dgm:t>
        <a:bodyPr/>
        <a:lstStyle/>
        <a:p>
          <a:endParaRPr lang="en-US"/>
        </a:p>
      </dgm:t>
    </dgm:pt>
    <dgm:pt modelId="{5AD38460-862F-4870-B052-95FBB6E79E17}">
      <dgm:prSet phldrT="[Text]" custT="1"/>
      <dgm:spPr/>
      <dgm:t>
        <a:bodyPr/>
        <a:lstStyle/>
        <a:p>
          <a:pPr algn="l"/>
          <a:endParaRPr lang="en-US" sz="1050" dirty="0">
            <a:latin typeface="Bookman Old Style" panose="02050604050505020204" pitchFamily="18" charset="0"/>
          </a:endParaRPr>
        </a:p>
      </dgm:t>
    </dgm:pt>
    <dgm:pt modelId="{1A0A4E09-7B32-4A95-A2EC-11923E1769F6}" type="parTrans" cxnId="{8956C976-2F24-4F07-9DB4-4C37D4C8C905}">
      <dgm:prSet/>
      <dgm:spPr/>
      <dgm:t>
        <a:bodyPr/>
        <a:lstStyle/>
        <a:p>
          <a:endParaRPr lang="en-US"/>
        </a:p>
      </dgm:t>
    </dgm:pt>
    <dgm:pt modelId="{CBDCB546-9451-45CC-B566-FB26E743B273}" type="sibTrans" cxnId="{8956C976-2F24-4F07-9DB4-4C37D4C8C905}">
      <dgm:prSet/>
      <dgm:spPr/>
      <dgm:t>
        <a:bodyPr/>
        <a:lstStyle/>
        <a:p>
          <a:endParaRPr lang="en-US"/>
        </a:p>
      </dgm:t>
    </dgm:pt>
    <dgm:pt modelId="{408AD204-7439-452F-AF14-F0FB9E4050A1}">
      <dgm:prSet phldrT="[Text]" custT="1"/>
      <dgm:spPr/>
      <dgm:t>
        <a:bodyPr/>
        <a:lstStyle/>
        <a:p>
          <a:pPr algn="l"/>
          <a:endParaRPr lang="en-US" sz="500" dirty="0">
            <a:latin typeface="Bookman Old Style" panose="02050604050505020204" pitchFamily="18" charset="0"/>
          </a:endParaRPr>
        </a:p>
      </dgm:t>
    </dgm:pt>
    <dgm:pt modelId="{F727CACE-270F-4219-8912-F81617282169}" type="parTrans" cxnId="{C7DC7A63-7147-42F0-B51E-655EDFBF7925}">
      <dgm:prSet/>
      <dgm:spPr/>
      <dgm:t>
        <a:bodyPr/>
        <a:lstStyle/>
        <a:p>
          <a:endParaRPr lang="en-US"/>
        </a:p>
      </dgm:t>
    </dgm:pt>
    <dgm:pt modelId="{8FE20B05-75E8-45AF-8B6D-5084277603D7}" type="sibTrans" cxnId="{C7DC7A63-7147-42F0-B51E-655EDFBF7925}">
      <dgm:prSet/>
      <dgm:spPr/>
      <dgm:t>
        <a:bodyPr/>
        <a:lstStyle/>
        <a:p>
          <a:endParaRPr lang="en-US"/>
        </a:p>
      </dgm:t>
    </dgm:pt>
    <dgm:pt modelId="{2E0F41DA-6BA4-4755-AC93-1F664048D492}">
      <dgm:prSet phldrT="[Text]" custT="1"/>
      <dgm:spPr/>
      <dgm:t>
        <a:bodyPr/>
        <a:lstStyle/>
        <a:p>
          <a:r>
            <a:rPr lang="en-US" sz="2000" dirty="0">
              <a:latin typeface="Bookman Old Style" panose="02050604050505020204" pitchFamily="18" charset="0"/>
            </a:rPr>
            <a:t>Skin shade/tone</a:t>
          </a:r>
          <a:endParaRPr lang="en-US" sz="2800" dirty="0">
            <a:latin typeface="Bookman Old Style" panose="02050604050505020204" pitchFamily="18" charset="0"/>
          </a:endParaRPr>
        </a:p>
      </dgm:t>
    </dgm:pt>
    <dgm:pt modelId="{DF3D2E4E-0F59-4C26-88A7-EDF91FFDFB43}" type="parTrans" cxnId="{617A7F5C-236E-46A5-AE75-D1CB764D339E}">
      <dgm:prSet/>
      <dgm:spPr/>
      <dgm:t>
        <a:bodyPr/>
        <a:lstStyle/>
        <a:p>
          <a:endParaRPr lang="en-US"/>
        </a:p>
      </dgm:t>
    </dgm:pt>
    <dgm:pt modelId="{A6F1276B-B277-4E5E-9D40-05A0E0025E15}" type="sibTrans" cxnId="{617A7F5C-236E-46A5-AE75-D1CB764D339E}">
      <dgm:prSet/>
      <dgm:spPr/>
      <dgm:t>
        <a:bodyPr/>
        <a:lstStyle/>
        <a:p>
          <a:endParaRPr lang="en-US"/>
        </a:p>
      </dgm:t>
    </dgm:pt>
    <dgm:pt modelId="{392B2111-B46C-4C43-9725-4C230C658248}">
      <dgm:prSet phldrT="[Text]" custT="1"/>
      <dgm:spPr/>
      <dgm:t>
        <a:bodyPr/>
        <a:lstStyle/>
        <a:p>
          <a:endParaRPr lang="en-US" sz="2000" dirty="0">
            <a:latin typeface="Bookman Old Style" panose="02050604050505020204" pitchFamily="18" charset="0"/>
          </a:endParaRPr>
        </a:p>
      </dgm:t>
    </dgm:pt>
    <dgm:pt modelId="{A2E91781-7BB0-4A1D-BF68-7BA00B819A17}" type="parTrans" cxnId="{329AC54B-109B-4A26-AAD4-CD596095A9D8}">
      <dgm:prSet/>
      <dgm:spPr/>
      <dgm:t>
        <a:bodyPr/>
        <a:lstStyle/>
        <a:p>
          <a:endParaRPr lang="en-US"/>
        </a:p>
      </dgm:t>
    </dgm:pt>
    <dgm:pt modelId="{66E8B6EE-0317-40E4-ADCE-C1B5A45D794D}" type="sibTrans" cxnId="{329AC54B-109B-4A26-AAD4-CD596095A9D8}">
      <dgm:prSet/>
      <dgm:spPr/>
      <dgm:t>
        <a:bodyPr/>
        <a:lstStyle/>
        <a:p>
          <a:endParaRPr lang="en-US"/>
        </a:p>
      </dgm:t>
    </dgm:pt>
    <dgm:pt modelId="{A1810609-4CE5-40A6-B2CA-8C5D5BCB6B07}" type="pres">
      <dgm:prSet presAssocID="{D6EBF047-60B9-4FE5-ADE0-7AA5355F769E}" presName="Name0" presStyleCnt="0">
        <dgm:presLayoutVars>
          <dgm:dir/>
          <dgm:animLvl val="lvl"/>
          <dgm:resizeHandles/>
        </dgm:presLayoutVars>
      </dgm:prSet>
      <dgm:spPr/>
    </dgm:pt>
    <dgm:pt modelId="{9A3F19BE-7CB6-4D27-9A1D-CD4AD5322E36}" type="pres">
      <dgm:prSet presAssocID="{28A2EA36-2666-439E-B78B-C9306CF9F0B8}" presName="linNode" presStyleCnt="0"/>
      <dgm:spPr/>
    </dgm:pt>
    <dgm:pt modelId="{DBDEE469-387A-4DB2-9FAF-AB2DB130DBA5}" type="pres">
      <dgm:prSet presAssocID="{28A2EA36-2666-439E-B78B-C9306CF9F0B8}" presName="parentShp" presStyleLbl="node1" presStyleIdx="0" presStyleCnt="3" custScaleX="80483" custScaleY="82599" custLinFactNeighborX="116" custLinFactNeighborY="-843">
        <dgm:presLayoutVars>
          <dgm:bulletEnabled val="1"/>
        </dgm:presLayoutVars>
      </dgm:prSet>
      <dgm:spPr/>
    </dgm:pt>
    <dgm:pt modelId="{3484CDC6-0F89-4AC4-8F44-85E0D09C7569}" type="pres">
      <dgm:prSet presAssocID="{28A2EA36-2666-439E-B78B-C9306CF9F0B8}" presName="childShp" presStyleLbl="bgAccFollowNode1" presStyleIdx="0" presStyleCnt="3" custScaleX="108403" custScaleY="81377" custLinFactNeighborX="1078" custLinFactNeighborY="2006">
        <dgm:presLayoutVars>
          <dgm:bulletEnabled val="1"/>
        </dgm:presLayoutVars>
      </dgm:prSet>
      <dgm:spPr/>
    </dgm:pt>
    <dgm:pt modelId="{6A9D8DD4-7241-4553-8A0D-F98E41974CBA}" type="pres">
      <dgm:prSet presAssocID="{B0964BD1-D9E0-4F0D-8094-97AA1CBF146D}" presName="spacing" presStyleCnt="0"/>
      <dgm:spPr/>
    </dgm:pt>
    <dgm:pt modelId="{F68E3211-3121-4816-BE4F-F427059D0D51}" type="pres">
      <dgm:prSet presAssocID="{23BA3B4B-8904-4494-9A91-7ED558EAC9A9}" presName="linNode" presStyleCnt="0"/>
      <dgm:spPr/>
    </dgm:pt>
    <dgm:pt modelId="{922A9084-0D13-42C0-A886-2338D375338B}" type="pres">
      <dgm:prSet presAssocID="{23BA3B4B-8904-4494-9A91-7ED558EAC9A9}" presName="parentShp" presStyleLbl="node1" presStyleIdx="1" presStyleCnt="3" custScaleX="79554" custScaleY="83785" custLinFactNeighborX="-3005" custLinFactNeighborY="-3024">
        <dgm:presLayoutVars>
          <dgm:bulletEnabled val="1"/>
        </dgm:presLayoutVars>
      </dgm:prSet>
      <dgm:spPr/>
    </dgm:pt>
    <dgm:pt modelId="{1FDB6C4B-0095-48C2-9112-ABB6675BFC27}" type="pres">
      <dgm:prSet presAssocID="{23BA3B4B-8904-4494-9A91-7ED558EAC9A9}" presName="childShp" presStyleLbl="bgAccFollowNode1" presStyleIdx="1" presStyleCnt="3" custScaleY="67758" custLinFactNeighborX="-2876" custLinFactNeighborY="-934">
        <dgm:presLayoutVars>
          <dgm:bulletEnabled val="1"/>
        </dgm:presLayoutVars>
      </dgm:prSet>
      <dgm:spPr/>
    </dgm:pt>
    <dgm:pt modelId="{889B0790-1D01-4C55-9E29-3F7D4D14FDC7}" type="pres">
      <dgm:prSet presAssocID="{2865019C-68D8-48E3-86B6-1D35D8F0D64A}" presName="spacing" presStyleCnt="0"/>
      <dgm:spPr/>
    </dgm:pt>
    <dgm:pt modelId="{B8817A60-02AA-4BA1-B5A4-400824B2F92E}" type="pres">
      <dgm:prSet presAssocID="{EDE96E60-9E7E-47FF-B13F-2150EB36DB66}" presName="linNode" presStyleCnt="0"/>
      <dgm:spPr/>
    </dgm:pt>
    <dgm:pt modelId="{67A092B1-C88E-4DC8-A18D-8AADDECEECB9}" type="pres">
      <dgm:prSet presAssocID="{EDE96E60-9E7E-47FF-B13F-2150EB36DB66}" presName="parentShp" presStyleLbl="node1" presStyleIdx="2" presStyleCnt="3" custScaleX="80709" custScaleY="87039" custLinFactNeighborX="-2698" custLinFactNeighborY="-8167">
        <dgm:presLayoutVars>
          <dgm:bulletEnabled val="1"/>
        </dgm:presLayoutVars>
      </dgm:prSet>
      <dgm:spPr/>
    </dgm:pt>
    <dgm:pt modelId="{338F254D-5FF1-477A-9249-6769B11227EA}" type="pres">
      <dgm:prSet presAssocID="{EDE96E60-9E7E-47FF-B13F-2150EB36DB66}" presName="childShp" presStyleLbl="bgAccFollowNode1" presStyleIdx="2" presStyleCnt="3" custScaleY="83175" custLinFactNeighborX="-2915" custLinFactNeighborY="-10025">
        <dgm:presLayoutVars>
          <dgm:bulletEnabled val="1"/>
        </dgm:presLayoutVars>
      </dgm:prSet>
      <dgm:spPr/>
    </dgm:pt>
  </dgm:ptLst>
  <dgm:cxnLst>
    <dgm:cxn modelId="{FA3FF12D-4A23-437A-BE5E-9EFC1654B5F8}" type="presOf" srcId="{2E0F41DA-6BA4-4755-AC93-1F664048D492}" destId="{1FDB6C4B-0095-48C2-9112-ABB6675BFC27}" srcOrd="0" destOrd="1" presId="urn:microsoft.com/office/officeart/2005/8/layout/vList6"/>
    <dgm:cxn modelId="{A8FD5F30-E9D1-4F4E-AA1B-B1228E3BB2DC}" type="presOf" srcId="{23BA3B4B-8904-4494-9A91-7ED558EAC9A9}" destId="{922A9084-0D13-42C0-A886-2338D375338B}" srcOrd="0" destOrd="0" presId="urn:microsoft.com/office/officeart/2005/8/layout/vList6"/>
    <dgm:cxn modelId="{5CF6F83E-BC68-45D4-8981-447A793A955A}" type="presOf" srcId="{9E0845E8-5828-49B1-9719-8F2AC1F1D6D3}" destId="{3484CDC6-0F89-4AC4-8F44-85E0D09C7569}" srcOrd="0" destOrd="1" presId="urn:microsoft.com/office/officeart/2005/8/layout/vList6"/>
    <dgm:cxn modelId="{E29B2740-64F1-41A0-816E-DA1D61595191}" srcId="{28A2EA36-2666-439E-B78B-C9306CF9F0B8}" destId="{9E0845E8-5828-49B1-9719-8F2AC1F1D6D3}" srcOrd="1" destOrd="0" parTransId="{75ADC7A6-95E5-422A-BB03-BA881492D211}" sibTransId="{C291FED8-5421-4241-AE1B-573B29A04E36}"/>
    <dgm:cxn modelId="{617A7F5C-236E-46A5-AE75-D1CB764D339E}" srcId="{23BA3B4B-8904-4494-9A91-7ED558EAC9A9}" destId="{2E0F41DA-6BA4-4755-AC93-1F664048D492}" srcOrd="1" destOrd="0" parTransId="{DF3D2E4E-0F59-4C26-88A7-EDF91FFDFB43}" sibTransId="{A6F1276B-B277-4E5E-9D40-05A0E0025E15}"/>
    <dgm:cxn modelId="{6A3A1441-C5C1-4E9E-ADCD-536D064880A4}" type="presOf" srcId="{5AD38460-862F-4870-B052-95FBB6E79E17}" destId="{3484CDC6-0F89-4AC4-8F44-85E0D09C7569}" srcOrd="0" destOrd="0" presId="urn:microsoft.com/office/officeart/2005/8/layout/vList6"/>
    <dgm:cxn modelId="{5E332C42-E104-4162-B99F-987AC7B04029}" srcId="{D6EBF047-60B9-4FE5-ADE0-7AA5355F769E}" destId="{EDE96E60-9E7E-47FF-B13F-2150EB36DB66}" srcOrd="2" destOrd="0" parTransId="{0405C222-7335-4472-9832-AF812EA5FF5B}" sibTransId="{BAFE68F2-6CBC-438B-B03F-5B3BB49BA6AB}"/>
    <dgm:cxn modelId="{C7DC7A63-7147-42F0-B51E-655EDFBF7925}" srcId="{EDE96E60-9E7E-47FF-B13F-2150EB36DB66}" destId="{408AD204-7439-452F-AF14-F0FB9E4050A1}" srcOrd="0" destOrd="0" parTransId="{F727CACE-270F-4219-8912-F81617282169}" sibTransId="{8FE20B05-75E8-45AF-8B6D-5084277603D7}"/>
    <dgm:cxn modelId="{329AC54B-109B-4A26-AAD4-CD596095A9D8}" srcId="{23BA3B4B-8904-4494-9A91-7ED558EAC9A9}" destId="{392B2111-B46C-4C43-9725-4C230C658248}" srcOrd="0" destOrd="0" parTransId="{A2E91781-7BB0-4A1D-BF68-7BA00B819A17}" sibTransId="{66E8B6EE-0317-40E4-ADCE-C1B5A45D794D}"/>
    <dgm:cxn modelId="{BED2B854-AEC4-42E0-91C3-E90FBB2AA184}" type="presOf" srcId="{28A2EA36-2666-439E-B78B-C9306CF9F0B8}" destId="{DBDEE469-387A-4DB2-9FAF-AB2DB130DBA5}" srcOrd="0" destOrd="0" presId="urn:microsoft.com/office/officeart/2005/8/layout/vList6"/>
    <dgm:cxn modelId="{8956C976-2F24-4F07-9DB4-4C37D4C8C905}" srcId="{28A2EA36-2666-439E-B78B-C9306CF9F0B8}" destId="{5AD38460-862F-4870-B052-95FBB6E79E17}" srcOrd="0" destOrd="0" parTransId="{1A0A4E09-7B32-4A95-A2EC-11923E1769F6}" sibTransId="{CBDCB546-9451-45CC-B566-FB26E743B273}"/>
    <dgm:cxn modelId="{382C7980-4022-4D11-AA49-4E4DF47DF64B}" srcId="{EDE96E60-9E7E-47FF-B13F-2150EB36DB66}" destId="{CB0C89E2-9040-42FE-BEDD-F0696CF66337}" srcOrd="1" destOrd="0" parTransId="{EA9170E1-9986-4BAC-81CD-06FDF029ACDF}" sibTransId="{14AF0987-3764-42F0-80BA-08EAB64DF665}"/>
    <dgm:cxn modelId="{D926998D-9A34-4CD2-A2E7-37C59A4FCEBD}" type="presOf" srcId="{70E80354-1660-4A23-B4FD-D6817EB4D994}" destId="{338F254D-5FF1-477A-9249-6769B11227EA}" srcOrd="0" destOrd="2" presId="urn:microsoft.com/office/officeart/2005/8/layout/vList6"/>
    <dgm:cxn modelId="{115F2D94-C7BE-4D96-871F-B59709675867}" srcId="{D6EBF047-60B9-4FE5-ADE0-7AA5355F769E}" destId="{23BA3B4B-8904-4494-9A91-7ED558EAC9A9}" srcOrd="1" destOrd="0" parTransId="{55EFD721-DBE6-46D6-8E3F-8C9F8493F0C7}" sibTransId="{2865019C-68D8-48E3-86B6-1D35D8F0D64A}"/>
    <dgm:cxn modelId="{20475599-258E-4981-A476-A262D3D906BB}" srcId="{D6EBF047-60B9-4FE5-ADE0-7AA5355F769E}" destId="{28A2EA36-2666-439E-B78B-C9306CF9F0B8}" srcOrd="0" destOrd="0" parTransId="{2F96329D-5979-4211-9852-8495539644E6}" sibTransId="{B0964BD1-D9E0-4F0D-8094-97AA1CBF146D}"/>
    <dgm:cxn modelId="{16F308AC-6748-44F6-B863-315BDB0D1C6D}" type="presOf" srcId="{408AD204-7439-452F-AF14-F0FB9E4050A1}" destId="{338F254D-5FF1-477A-9249-6769B11227EA}" srcOrd="0" destOrd="0" presId="urn:microsoft.com/office/officeart/2005/8/layout/vList6"/>
    <dgm:cxn modelId="{A6D482D7-C344-4486-AD06-0FE75F3475BA}" type="presOf" srcId="{D6EBF047-60B9-4FE5-ADE0-7AA5355F769E}" destId="{A1810609-4CE5-40A6-B2CA-8C5D5BCB6B07}" srcOrd="0" destOrd="0" presId="urn:microsoft.com/office/officeart/2005/8/layout/vList6"/>
    <dgm:cxn modelId="{93E876FB-DCBD-455A-AE42-4B652B03E728}" type="presOf" srcId="{EDE96E60-9E7E-47FF-B13F-2150EB36DB66}" destId="{67A092B1-C88E-4DC8-A18D-8AADDECEECB9}" srcOrd="0" destOrd="0" presId="urn:microsoft.com/office/officeart/2005/8/layout/vList6"/>
    <dgm:cxn modelId="{0746F6FC-23B2-4ACB-867E-FBFBEB016D97}" type="presOf" srcId="{CB0C89E2-9040-42FE-BEDD-F0696CF66337}" destId="{338F254D-5FF1-477A-9249-6769B11227EA}" srcOrd="0" destOrd="1" presId="urn:microsoft.com/office/officeart/2005/8/layout/vList6"/>
    <dgm:cxn modelId="{B2C5A0FD-F5BB-4591-AB5E-DF292F28A800}" type="presOf" srcId="{392B2111-B46C-4C43-9725-4C230C658248}" destId="{1FDB6C4B-0095-48C2-9112-ABB6675BFC27}" srcOrd="0" destOrd="0" presId="urn:microsoft.com/office/officeart/2005/8/layout/vList6"/>
    <dgm:cxn modelId="{DD26E3FE-E2EA-4CB0-A9DC-BC1BD57BFE8E}" srcId="{EDE96E60-9E7E-47FF-B13F-2150EB36DB66}" destId="{70E80354-1660-4A23-B4FD-D6817EB4D994}" srcOrd="2" destOrd="0" parTransId="{DC8CC1C9-8CCB-4D3C-A1D5-9109400ECA57}" sibTransId="{E3722184-27F3-4D05-9BFD-DA76541FDE5A}"/>
    <dgm:cxn modelId="{6A864712-DBD3-4715-8DBD-56A3F54A1483}" type="presParOf" srcId="{A1810609-4CE5-40A6-B2CA-8C5D5BCB6B07}" destId="{9A3F19BE-7CB6-4D27-9A1D-CD4AD5322E36}" srcOrd="0" destOrd="0" presId="urn:microsoft.com/office/officeart/2005/8/layout/vList6"/>
    <dgm:cxn modelId="{F4106407-72A7-43AE-82B3-0886FCC3C818}" type="presParOf" srcId="{9A3F19BE-7CB6-4D27-9A1D-CD4AD5322E36}" destId="{DBDEE469-387A-4DB2-9FAF-AB2DB130DBA5}" srcOrd="0" destOrd="0" presId="urn:microsoft.com/office/officeart/2005/8/layout/vList6"/>
    <dgm:cxn modelId="{2FDB12BC-8F43-4473-AD3F-4EEA5DD56F09}" type="presParOf" srcId="{9A3F19BE-7CB6-4D27-9A1D-CD4AD5322E36}" destId="{3484CDC6-0F89-4AC4-8F44-85E0D09C7569}" srcOrd="1" destOrd="0" presId="urn:microsoft.com/office/officeart/2005/8/layout/vList6"/>
    <dgm:cxn modelId="{55F98D59-5AD4-4D83-8961-8F5DD70BE822}" type="presParOf" srcId="{A1810609-4CE5-40A6-B2CA-8C5D5BCB6B07}" destId="{6A9D8DD4-7241-4553-8A0D-F98E41974CBA}" srcOrd="1" destOrd="0" presId="urn:microsoft.com/office/officeart/2005/8/layout/vList6"/>
    <dgm:cxn modelId="{B2CE1AF2-25EE-4172-A78D-4ED90FF8DD7B}" type="presParOf" srcId="{A1810609-4CE5-40A6-B2CA-8C5D5BCB6B07}" destId="{F68E3211-3121-4816-BE4F-F427059D0D51}" srcOrd="2" destOrd="0" presId="urn:microsoft.com/office/officeart/2005/8/layout/vList6"/>
    <dgm:cxn modelId="{A7F9239A-2024-4838-8056-95296258872E}" type="presParOf" srcId="{F68E3211-3121-4816-BE4F-F427059D0D51}" destId="{922A9084-0D13-42C0-A886-2338D375338B}" srcOrd="0" destOrd="0" presId="urn:microsoft.com/office/officeart/2005/8/layout/vList6"/>
    <dgm:cxn modelId="{C129AD10-D96C-4E89-9158-2795A4F3A364}" type="presParOf" srcId="{F68E3211-3121-4816-BE4F-F427059D0D51}" destId="{1FDB6C4B-0095-48C2-9112-ABB6675BFC27}" srcOrd="1" destOrd="0" presId="urn:microsoft.com/office/officeart/2005/8/layout/vList6"/>
    <dgm:cxn modelId="{44AB5287-5A08-4FDC-976E-2D1F3B0A19EA}" type="presParOf" srcId="{A1810609-4CE5-40A6-B2CA-8C5D5BCB6B07}" destId="{889B0790-1D01-4C55-9E29-3F7D4D14FDC7}" srcOrd="3" destOrd="0" presId="urn:microsoft.com/office/officeart/2005/8/layout/vList6"/>
    <dgm:cxn modelId="{CA2C6A12-474E-450B-A4DC-0A0D5DFE399A}" type="presParOf" srcId="{A1810609-4CE5-40A6-B2CA-8C5D5BCB6B07}" destId="{B8817A60-02AA-4BA1-B5A4-400824B2F92E}" srcOrd="4" destOrd="0" presId="urn:microsoft.com/office/officeart/2005/8/layout/vList6"/>
    <dgm:cxn modelId="{F07137DC-BBEA-4DE1-8CD0-4FE6B029B78D}" type="presParOf" srcId="{B8817A60-02AA-4BA1-B5A4-400824B2F92E}" destId="{67A092B1-C88E-4DC8-A18D-8AADDECEECB9}" srcOrd="0" destOrd="0" presId="urn:microsoft.com/office/officeart/2005/8/layout/vList6"/>
    <dgm:cxn modelId="{D48453E3-915F-4309-A94C-5C69E0A0FAD2}" type="presParOf" srcId="{B8817A60-02AA-4BA1-B5A4-400824B2F92E}" destId="{338F254D-5FF1-477A-9249-6769B11227EA}"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1493BA-986A-4720-9B6B-643A818D151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C9F7A5AB-6800-4CFF-A347-83DC5F1BDA52}">
      <dgm:prSet phldrT="[Text]"/>
      <dgm:spPr>
        <a:solidFill>
          <a:srgbClr val="8EB4E3">
            <a:alpha val="40000"/>
          </a:srgbClr>
        </a:solidFill>
      </dgm:spPr>
      <dgm:t>
        <a:bodyPr/>
        <a:lstStyle/>
        <a:p>
          <a:r>
            <a:rPr lang="en-US" b="0" dirty="0">
              <a:solidFill>
                <a:schemeClr val="bg1"/>
              </a:solidFill>
              <a:latin typeface="Bookman Old Style" panose="02050604050505020204" pitchFamily="18" charset="0"/>
            </a:rPr>
            <a:t>Helping someone else with their discrimination complaint</a:t>
          </a:r>
        </a:p>
      </dgm:t>
    </dgm:pt>
    <dgm:pt modelId="{B06EA26C-B127-4C18-8259-4636E9D34DC3}" type="parTrans" cxnId="{1AA15734-403B-4C4A-9613-8548F6849D83}">
      <dgm:prSet/>
      <dgm:spPr/>
      <dgm:t>
        <a:bodyPr/>
        <a:lstStyle/>
        <a:p>
          <a:endParaRPr lang="en-US"/>
        </a:p>
      </dgm:t>
    </dgm:pt>
    <dgm:pt modelId="{DD7DC55F-6FC4-479A-9F13-CC81FC39FD88}" type="sibTrans" cxnId="{1AA15734-403B-4C4A-9613-8548F6849D83}">
      <dgm:prSet/>
      <dgm:spPr/>
      <dgm:t>
        <a:bodyPr/>
        <a:lstStyle/>
        <a:p>
          <a:endParaRPr lang="en-US"/>
        </a:p>
      </dgm:t>
    </dgm:pt>
    <dgm:pt modelId="{C988F113-4D96-4D3D-83CC-96F1657E89ED}">
      <dgm:prSet phldrT="[Text]"/>
      <dgm:spPr>
        <a:solidFill>
          <a:srgbClr val="8EB4E3">
            <a:alpha val="40000"/>
          </a:srgbClr>
        </a:solidFill>
      </dgm:spPr>
      <dgm:t>
        <a:bodyPr/>
        <a:lstStyle/>
        <a:p>
          <a:r>
            <a:rPr lang="en-US" b="0" dirty="0">
              <a:solidFill>
                <a:schemeClr val="bg1"/>
              </a:solidFill>
              <a:latin typeface="Bookman Old Style" panose="02050604050505020204" pitchFamily="18" charset="0"/>
            </a:rPr>
            <a:t>Testifying in investigation or hearing of discrimination complaint</a:t>
          </a:r>
        </a:p>
      </dgm:t>
    </dgm:pt>
    <dgm:pt modelId="{E7F2F533-DE74-4640-840E-6F0372D6B5C7}" type="parTrans" cxnId="{F5DD2931-6021-441E-A972-88451D4F1CBA}">
      <dgm:prSet/>
      <dgm:spPr/>
      <dgm:t>
        <a:bodyPr/>
        <a:lstStyle/>
        <a:p>
          <a:endParaRPr lang="en-US"/>
        </a:p>
      </dgm:t>
    </dgm:pt>
    <dgm:pt modelId="{EC51444F-B350-49CE-8856-95DA944AEFF9}" type="sibTrans" cxnId="{F5DD2931-6021-441E-A972-88451D4F1CBA}">
      <dgm:prSet/>
      <dgm:spPr/>
      <dgm:t>
        <a:bodyPr/>
        <a:lstStyle/>
        <a:p>
          <a:endParaRPr lang="en-US"/>
        </a:p>
      </dgm:t>
    </dgm:pt>
    <dgm:pt modelId="{0B738116-AFE0-4BED-8204-05C5C9FEBA28}">
      <dgm:prSet phldrT="[Text]" custT="1"/>
      <dgm:spPr>
        <a:solidFill>
          <a:srgbClr val="8EB4E3">
            <a:alpha val="40000"/>
          </a:srgbClr>
        </a:solidFill>
      </dgm:spPr>
      <dgm:t>
        <a:bodyPr/>
        <a:lstStyle/>
        <a:p>
          <a:r>
            <a:rPr lang="en-US" sz="2400" b="0" dirty="0">
              <a:solidFill>
                <a:srgbClr val="FFFF00"/>
              </a:solidFill>
              <a:latin typeface="Bookman Old Style" panose="02050604050505020204" pitchFamily="18" charset="0"/>
            </a:rPr>
            <a:t>Filing a charge of discrimination</a:t>
          </a:r>
        </a:p>
      </dgm:t>
    </dgm:pt>
    <dgm:pt modelId="{3B27F037-9228-4C05-826E-6974F33BD121}" type="parTrans" cxnId="{DB318FAC-53F7-4082-8337-A4C079DDD201}">
      <dgm:prSet/>
      <dgm:spPr/>
      <dgm:t>
        <a:bodyPr/>
        <a:lstStyle/>
        <a:p>
          <a:endParaRPr lang="en-US"/>
        </a:p>
      </dgm:t>
    </dgm:pt>
    <dgm:pt modelId="{614329A2-179A-44EC-BBA4-07FE48F33274}" type="sibTrans" cxnId="{DB318FAC-53F7-4082-8337-A4C079DDD201}">
      <dgm:prSet/>
      <dgm:spPr/>
      <dgm:t>
        <a:bodyPr/>
        <a:lstStyle/>
        <a:p>
          <a:endParaRPr lang="en-US"/>
        </a:p>
      </dgm:t>
    </dgm:pt>
    <dgm:pt modelId="{D7E4781A-14D1-4B83-9856-DAE2333CB796}">
      <dgm:prSet phldrT="[Text]" custT="1"/>
      <dgm:spPr>
        <a:solidFill>
          <a:schemeClr val="tx2">
            <a:lumMod val="40000"/>
            <a:lumOff val="60000"/>
            <a:alpha val="40000"/>
          </a:schemeClr>
        </a:solidFill>
      </dgm:spPr>
      <dgm:t>
        <a:bodyPr/>
        <a:lstStyle/>
        <a:p>
          <a:r>
            <a:rPr lang="en-US" sz="2400" b="0" dirty="0">
              <a:solidFill>
                <a:schemeClr val="bg1"/>
              </a:solidFill>
              <a:latin typeface="Bookman Old Style" panose="02050604050505020204" pitchFamily="18" charset="0"/>
            </a:rPr>
            <a:t>Complaining about discrimination</a:t>
          </a:r>
        </a:p>
      </dgm:t>
    </dgm:pt>
    <dgm:pt modelId="{A2FC3B3E-5C10-4184-9341-778E31238DA8}" type="parTrans" cxnId="{938F235E-3968-417C-980E-AC1B9706BC86}">
      <dgm:prSet/>
      <dgm:spPr/>
      <dgm:t>
        <a:bodyPr/>
        <a:lstStyle/>
        <a:p>
          <a:endParaRPr lang="en-US"/>
        </a:p>
      </dgm:t>
    </dgm:pt>
    <dgm:pt modelId="{4BFA2B50-5258-4E02-860E-AB3C94FAB359}" type="sibTrans" cxnId="{938F235E-3968-417C-980E-AC1B9706BC86}">
      <dgm:prSet/>
      <dgm:spPr/>
      <dgm:t>
        <a:bodyPr/>
        <a:lstStyle/>
        <a:p>
          <a:endParaRPr lang="en-US"/>
        </a:p>
      </dgm:t>
    </dgm:pt>
    <dgm:pt modelId="{BA93CE2D-1CC1-4472-A1A2-01E14F92F2C8}">
      <dgm:prSet phldrT="[Text]"/>
      <dgm:spPr>
        <a:solidFill>
          <a:srgbClr val="8EB4E3">
            <a:alpha val="40000"/>
          </a:srgbClr>
        </a:solidFill>
      </dgm:spPr>
      <dgm:t>
        <a:bodyPr/>
        <a:lstStyle/>
        <a:p>
          <a:r>
            <a:rPr lang="en-US" b="0" dirty="0">
              <a:solidFill>
                <a:schemeClr val="bg1"/>
              </a:solidFill>
              <a:latin typeface="Bookman Old Style" panose="02050604050505020204" pitchFamily="18" charset="0"/>
            </a:rPr>
            <a:t>Requesting a reasonable accommodation</a:t>
          </a:r>
        </a:p>
      </dgm:t>
    </dgm:pt>
    <dgm:pt modelId="{D6A291A8-40EF-4C79-91DC-C8F1958BE12A}" type="parTrans" cxnId="{66569A64-DB39-4DF4-9278-23914E666021}">
      <dgm:prSet/>
      <dgm:spPr/>
      <dgm:t>
        <a:bodyPr/>
        <a:lstStyle/>
        <a:p>
          <a:endParaRPr lang="en-US"/>
        </a:p>
      </dgm:t>
    </dgm:pt>
    <dgm:pt modelId="{BC4ECB8C-8C64-462E-82F7-4FFDB29BB0CD}" type="sibTrans" cxnId="{66569A64-DB39-4DF4-9278-23914E666021}">
      <dgm:prSet/>
      <dgm:spPr/>
      <dgm:t>
        <a:bodyPr/>
        <a:lstStyle/>
        <a:p>
          <a:endParaRPr lang="en-US"/>
        </a:p>
      </dgm:t>
    </dgm:pt>
    <dgm:pt modelId="{04BFCA8A-34A3-419C-8105-CCFCC5268D1F}" type="pres">
      <dgm:prSet presAssocID="{D31493BA-986A-4720-9B6B-643A818D151C}" presName="Name0" presStyleCnt="0">
        <dgm:presLayoutVars>
          <dgm:dir/>
          <dgm:resizeHandles val="exact"/>
        </dgm:presLayoutVars>
      </dgm:prSet>
      <dgm:spPr/>
    </dgm:pt>
    <dgm:pt modelId="{F4771DFC-5AF0-4763-B8A0-611BFC208CBD}" type="pres">
      <dgm:prSet presAssocID="{D7E4781A-14D1-4B83-9856-DAE2333CB796}" presName="composite" presStyleCnt="0"/>
      <dgm:spPr/>
    </dgm:pt>
    <dgm:pt modelId="{24E64D13-1C17-4711-B517-5A4A7900392B}" type="pres">
      <dgm:prSet presAssocID="{D7E4781A-14D1-4B83-9856-DAE2333CB796}" presName="rect1" presStyleLbl="trAlignAcc1" presStyleIdx="0" presStyleCnt="5">
        <dgm:presLayoutVars>
          <dgm:bulletEnabled val="1"/>
        </dgm:presLayoutVars>
      </dgm:prSet>
      <dgm:spPr/>
    </dgm:pt>
    <dgm:pt modelId="{547905D6-0B10-4FAB-B956-38D5E7D33613}" type="pres">
      <dgm:prSet presAssocID="{D7E4781A-14D1-4B83-9856-DAE2333CB796}"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5000" r="-15000"/>
          </a:stretch>
        </a:blipFill>
      </dgm:spPr>
    </dgm:pt>
    <dgm:pt modelId="{6E2E9A2A-511A-4C76-9214-04C730A8BD08}" type="pres">
      <dgm:prSet presAssocID="{4BFA2B50-5258-4E02-860E-AB3C94FAB359}" presName="sibTrans" presStyleCnt="0"/>
      <dgm:spPr/>
    </dgm:pt>
    <dgm:pt modelId="{252E9B71-820C-4067-AFE8-D529741F3E3C}" type="pres">
      <dgm:prSet presAssocID="{0B738116-AFE0-4BED-8204-05C5C9FEBA28}" presName="composite" presStyleCnt="0"/>
      <dgm:spPr/>
    </dgm:pt>
    <dgm:pt modelId="{78CDED8E-1831-47B4-8F98-D5895A1088D6}" type="pres">
      <dgm:prSet presAssocID="{0B738116-AFE0-4BED-8204-05C5C9FEBA28}" presName="rect1" presStyleLbl="trAlignAcc1" presStyleIdx="1" presStyleCnt="5">
        <dgm:presLayoutVars>
          <dgm:bulletEnabled val="1"/>
        </dgm:presLayoutVars>
      </dgm:prSet>
      <dgm:spPr/>
    </dgm:pt>
    <dgm:pt modelId="{88496622-82CB-4169-8EAE-1D80604A9F30}" type="pres">
      <dgm:prSet presAssocID="{0B738116-AFE0-4BED-8204-05C5C9FEBA28}" presName="rect2"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2779B6A1-DD16-47FE-9585-C2156834AB99}" type="pres">
      <dgm:prSet presAssocID="{614329A2-179A-44EC-BBA4-07FE48F33274}" presName="sibTrans" presStyleCnt="0"/>
      <dgm:spPr/>
    </dgm:pt>
    <dgm:pt modelId="{876DD312-F2AE-4160-AF30-C8CBCCA15196}" type="pres">
      <dgm:prSet presAssocID="{C9F7A5AB-6800-4CFF-A347-83DC5F1BDA52}" presName="composite" presStyleCnt="0"/>
      <dgm:spPr/>
    </dgm:pt>
    <dgm:pt modelId="{4312DF09-E11D-4ECD-8D97-05F8525948EF}" type="pres">
      <dgm:prSet presAssocID="{C9F7A5AB-6800-4CFF-A347-83DC5F1BDA52}" presName="rect1" presStyleLbl="trAlignAcc1" presStyleIdx="2" presStyleCnt="5">
        <dgm:presLayoutVars>
          <dgm:bulletEnabled val="1"/>
        </dgm:presLayoutVars>
      </dgm:prSet>
      <dgm:spPr/>
    </dgm:pt>
    <dgm:pt modelId="{356BB2A3-99AE-44C6-9EA7-E8265D3789FD}" type="pres">
      <dgm:prSet presAssocID="{C9F7A5AB-6800-4CFF-A347-83DC5F1BDA52}" presName="rect2"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6000" b="-6000"/>
          </a:stretch>
        </a:blipFill>
      </dgm:spPr>
    </dgm:pt>
    <dgm:pt modelId="{E5FEE576-3FA7-4B42-916F-0EE8D3CB81A1}" type="pres">
      <dgm:prSet presAssocID="{DD7DC55F-6FC4-479A-9F13-CC81FC39FD88}" presName="sibTrans" presStyleCnt="0"/>
      <dgm:spPr/>
    </dgm:pt>
    <dgm:pt modelId="{7C28AF9B-9E07-4A96-93C3-995C0044A3E9}" type="pres">
      <dgm:prSet presAssocID="{C988F113-4D96-4D3D-83CC-96F1657E89ED}" presName="composite" presStyleCnt="0"/>
      <dgm:spPr/>
    </dgm:pt>
    <dgm:pt modelId="{464BC1F4-0F1B-453B-AE0E-5B852BD66C2C}" type="pres">
      <dgm:prSet presAssocID="{C988F113-4D96-4D3D-83CC-96F1657E89ED}" presName="rect1" presStyleLbl="trAlignAcc1" presStyleIdx="3" presStyleCnt="5">
        <dgm:presLayoutVars>
          <dgm:bulletEnabled val="1"/>
        </dgm:presLayoutVars>
      </dgm:prSet>
      <dgm:spPr/>
    </dgm:pt>
    <dgm:pt modelId="{303A799D-98EF-42B4-9B3F-CA48FEFB4537}" type="pres">
      <dgm:prSet presAssocID="{C988F113-4D96-4D3D-83CC-96F1657E89ED}" presName="rect2"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dgm:spPr>
    </dgm:pt>
    <dgm:pt modelId="{5A08D9D1-53F1-4934-BDB6-B9E959151313}" type="pres">
      <dgm:prSet presAssocID="{EC51444F-B350-49CE-8856-95DA944AEFF9}" presName="sibTrans" presStyleCnt="0"/>
      <dgm:spPr/>
    </dgm:pt>
    <dgm:pt modelId="{0BA2DBFE-3161-4832-8D7C-75659D230932}" type="pres">
      <dgm:prSet presAssocID="{BA93CE2D-1CC1-4472-A1A2-01E14F92F2C8}" presName="composite" presStyleCnt="0"/>
      <dgm:spPr/>
    </dgm:pt>
    <dgm:pt modelId="{9BC631A0-EDED-4C69-BD6A-94E3B8A3D46E}" type="pres">
      <dgm:prSet presAssocID="{BA93CE2D-1CC1-4472-A1A2-01E14F92F2C8}" presName="rect1" presStyleLbl="trAlignAcc1" presStyleIdx="4" presStyleCnt="5" custLinFactNeighborX="358" custLinFactNeighborY="14882">
        <dgm:presLayoutVars>
          <dgm:bulletEnabled val="1"/>
        </dgm:presLayoutVars>
      </dgm:prSet>
      <dgm:spPr/>
    </dgm:pt>
    <dgm:pt modelId="{1FA1E115-7B81-491E-94C0-6F39F7A5E77C}" type="pres">
      <dgm:prSet presAssocID="{BA93CE2D-1CC1-4472-A1A2-01E14F92F2C8}" presName="rect2" presStyleLbl="fgImgPlace1" presStyleIdx="4" presStyleCnt="5" custScaleX="89034" custScaleY="85227" custLinFactNeighborY="1143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effectLst>
          <a:glow rad="88900">
            <a:schemeClr val="bg1">
              <a:alpha val="78000"/>
            </a:schemeClr>
          </a:glow>
        </a:effectLst>
      </dgm:spPr>
      <dgm:extLst>
        <a:ext uri="{E40237B7-FDA0-4F09-8148-C483321AD2D9}">
          <dgm14:cNvPr xmlns:dgm14="http://schemas.microsoft.com/office/drawing/2010/diagram" id="0" name="" descr="Medical"/>
        </a:ext>
      </dgm:extLst>
    </dgm:pt>
  </dgm:ptLst>
  <dgm:cxnLst>
    <dgm:cxn modelId="{F5DD2931-6021-441E-A972-88451D4F1CBA}" srcId="{D31493BA-986A-4720-9B6B-643A818D151C}" destId="{C988F113-4D96-4D3D-83CC-96F1657E89ED}" srcOrd="3" destOrd="0" parTransId="{E7F2F533-DE74-4640-840E-6F0372D6B5C7}" sibTransId="{EC51444F-B350-49CE-8856-95DA944AEFF9}"/>
    <dgm:cxn modelId="{1AA15734-403B-4C4A-9613-8548F6849D83}" srcId="{D31493BA-986A-4720-9B6B-643A818D151C}" destId="{C9F7A5AB-6800-4CFF-A347-83DC5F1BDA52}" srcOrd="2" destOrd="0" parTransId="{B06EA26C-B127-4C18-8259-4636E9D34DC3}" sibTransId="{DD7DC55F-6FC4-479A-9F13-CC81FC39FD88}"/>
    <dgm:cxn modelId="{938F235E-3968-417C-980E-AC1B9706BC86}" srcId="{D31493BA-986A-4720-9B6B-643A818D151C}" destId="{D7E4781A-14D1-4B83-9856-DAE2333CB796}" srcOrd="0" destOrd="0" parTransId="{A2FC3B3E-5C10-4184-9341-778E31238DA8}" sibTransId="{4BFA2B50-5258-4E02-860E-AB3C94FAB359}"/>
    <dgm:cxn modelId="{66569A64-DB39-4DF4-9278-23914E666021}" srcId="{D31493BA-986A-4720-9B6B-643A818D151C}" destId="{BA93CE2D-1CC1-4472-A1A2-01E14F92F2C8}" srcOrd="4" destOrd="0" parTransId="{D6A291A8-40EF-4C79-91DC-C8F1958BE12A}" sibTransId="{BC4ECB8C-8C64-462E-82F7-4FFDB29BB0CD}"/>
    <dgm:cxn modelId="{996F0853-1147-4F44-A410-F53DBEBB5924}" type="presOf" srcId="{D7E4781A-14D1-4B83-9856-DAE2333CB796}" destId="{24E64D13-1C17-4711-B517-5A4A7900392B}" srcOrd="0" destOrd="0" presId="urn:microsoft.com/office/officeart/2008/layout/PictureStrips"/>
    <dgm:cxn modelId="{27149792-539E-48F4-BE5D-65A4A0D57650}" type="presOf" srcId="{C988F113-4D96-4D3D-83CC-96F1657E89ED}" destId="{464BC1F4-0F1B-453B-AE0E-5B852BD66C2C}" srcOrd="0" destOrd="0" presId="urn:microsoft.com/office/officeart/2008/layout/PictureStrips"/>
    <dgm:cxn modelId="{DB318FAC-53F7-4082-8337-A4C079DDD201}" srcId="{D31493BA-986A-4720-9B6B-643A818D151C}" destId="{0B738116-AFE0-4BED-8204-05C5C9FEBA28}" srcOrd="1" destOrd="0" parTransId="{3B27F037-9228-4C05-826E-6974F33BD121}" sibTransId="{614329A2-179A-44EC-BBA4-07FE48F33274}"/>
    <dgm:cxn modelId="{7B5507BA-7F0F-48F8-BE87-8474E78D1818}" type="presOf" srcId="{D31493BA-986A-4720-9B6B-643A818D151C}" destId="{04BFCA8A-34A3-419C-8105-CCFCC5268D1F}" srcOrd="0" destOrd="0" presId="urn:microsoft.com/office/officeart/2008/layout/PictureStrips"/>
    <dgm:cxn modelId="{D6644BC6-9910-4AAF-A1A4-CC182141A42F}" type="presOf" srcId="{BA93CE2D-1CC1-4472-A1A2-01E14F92F2C8}" destId="{9BC631A0-EDED-4C69-BD6A-94E3B8A3D46E}" srcOrd="0" destOrd="0" presId="urn:microsoft.com/office/officeart/2008/layout/PictureStrips"/>
    <dgm:cxn modelId="{C65332E0-7421-422E-B9A7-0049C09D9FFF}" type="presOf" srcId="{C9F7A5AB-6800-4CFF-A347-83DC5F1BDA52}" destId="{4312DF09-E11D-4ECD-8D97-05F8525948EF}" srcOrd="0" destOrd="0" presId="urn:microsoft.com/office/officeart/2008/layout/PictureStrips"/>
    <dgm:cxn modelId="{FE97ACE4-F0F7-4AF6-A598-E1C67FA974ED}" type="presOf" srcId="{0B738116-AFE0-4BED-8204-05C5C9FEBA28}" destId="{78CDED8E-1831-47B4-8F98-D5895A1088D6}" srcOrd="0" destOrd="0" presId="urn:microsoft.com/office/officeart/2008/layout/PictureStrips"/>
    <dgm:cxn modelId="{29C58DA4-CD08-41B7-ABD7-690D7C2B2A11}" type="presParOf" srcId="{04BFCA8A-34A3-419C-8105-CCFCC5268D1F}" destId="{F4771DFC-5AF0-4763-B8A0-611BFC208CBD}" srcOrd="0" destOrd="0" presId="urn:microsoft.com/office/officeart/2008/layout/PictureStrips"/>
    <dgm:cxn modelId="{F2CA9075-E618-4C93-B581-49ECB4890AF3}" type="presParOf" srcId="{F4771DFC-5AF0-4763-B8A0-611BFC208CBD}" destId="{24E64D13-1C17-4711-B517-5A4A7900392B}" srcOrd="0" destOrd="0" presId="urn:microsoft.com/office/officeart/2008/layout/PictureStrips"/>
    <dgm:cxn modelId="{F8D25E39-2706-4E94-934A-861C0CD24D4D}" type="presParOf" srcId="{F4771DFC-5AF0-4763-B8A0-611BFC208CBD}" destId="{547905D6-0B10-4FAB-B956-38D5E7D33613}" srcOrd="1" destOrd="0" presId="urn:microsoft.com/office/officeart/2008/layout/PictureStrips"/>
    <dgm:cxn modelId="{1D91F5A8-136A-4060-8991-79223F9D55F5}" type="presParOf" srcId="{04BFCA8A-34A3-419C-8105-CCFCC5268D1F}" destId="{6E2E9A2A-511A-4C76-9214-04C730A8BD08}" srcOrd="1" destOrd="0" presId="urn:microsoft.com/office/officeart/2008/layout/PictureStrips"/>
    <dgm:cxn modelId="{285384D6-0FB0-480C-AEED-B580CF906B49}" type="presParOf" srcId="{04BFCA8A-34A3-419C-8105-CCFCC5268D1F}" destId="{252E9B71-820C-4067-AFE8-D529741F3E3C}" srcOrd="2" destOrd="0" presId="urn:microsoft.com/office/officeart/2008/layout/PictureStrips"/>
    <dgm:cxn modelId="{4C4C82D9-2852-4CFA-8285-8D70BBE5EF03}" type="presParOf" srcId="{252E9B71-820C-4067-AFE8-D529741F3E3C}" destId="{78CDED8E-1831-47B4-8F98-D5895A1088D6}" srcOrd="0" destOrd="0" presId="urn:microsoft.com/office/officeart/2008/layout/PictureStrips"/>
    <dgm:cxn modelId="{1E424841-2CA8-463C-96AC-DF23B9086719}" type="presParOf" srcId="{252E9B71-820C-4067-AFE8-D529741F3E3C}" destId="{88496622-82CB-4169-8EAE-1D80604A9F30}" srcOrd="1" destOrd="0" presId="urn:microsoft.com/office/officeart/2008/layout/PictureStrips"/>
    <dgm:cxn modelId="{FFF13D31-4D39-42D9-A35D-4036EDB54E82}" type="presParOf" srcId="{04BFCA8A-34A3-419C-8105-CCFCC5268D1F}" destId="{2779B6A1-DD16-47FE-9585-C2156834AB99}" srcOrd="3" destOrd="0" presId="urn:microsoft.com/office/officeart/2008/layout/PictureStrips"/>
    <dgm:cxn modelId="{02C60E4D-3A91-4810-A7CF-83C2D2D44928}" type="presParOf" srcId="{04BFCA8A-34A3-419C-8105-CCFCC5268D1F}" destId="{876DD312-F2AE-4160-AF30-C8CBCCA15196}" srcOrd="4" destOrd="0" presId="urn:microsoft.com/office/officeart/2008/layout/PictureStrips"/>
    <dgm:cxn modelId="{00BB6778-C63C-4A13-91CD-CF85F11EE1F6}" type="presParOf" srcId="{876DD312-F2AE-4160-AF30-C8CBCCA15196}" destId="{4312DF09-E11D-4ECD-8D97-05F8525948EF}" srcOrd="0" destOrd="0" presId="urn:microsoft.com/office/officeart/2008/layout/PictureStrips"/>
    <dgm:cxn modelId="{B2702D37-5047-45BE-9710-E52CD5A427F7}" type="presParOf" srcId="{876DD312-F2AE-4160-AF30-C8CBCCA15196}" destId="{356BB2A3-99AE-44C6-9EA7-E8265D3789FD}" srcOrd="1" destOrd="0" presId="urn:microsoft.com/office/officeart/2008/layout/PictureStrips"/>
    <dgm:cxn modelId="{2BB27867-7C48-47EB-A7E8-C989CE71EF5C}" type="presParOf" srcId="{04BFCA8A-34A3-419C-8105-CCFCC5268D1F}" destId="{E5FEE576-3FA7-4B42-916F-0EE8D3CB81A1}" srcOrd="5" destOrd="0" presId="urn:microsoft.com/office/officeart/2008/layout/PictureStrips"/>
    <dgm:cxn modelId="{98DE3C55-87DB-446A-A0E7-5F79F6DB29BF}" type="presParOf" srcId="{04BFCA8A-34A3-419C-8105-CCFCC5268D1F}" destId="{7C28AF9B-9E07-4A96-93C3-995C0044A3E9}" srcOrd="6" destOrd="0" presId="urn:microsoft.com/office/officeart/2008/layout/PictureStrips"/>
    <dgm:cxn modelId="{63F18BAF-0242-4871-8616-CECFEB8F5720}" type="presParOf" srcId="{7C28AF9B-9E07-4A96-93C3-995C0044A3E9}" destId="{464BC1F4-0F1B-453B-AE0E-5B852BD66C2C}" srcOrd="0" destOrd="0" presId="urn:microsoft.com/office/officeart/2008/layout/PictureStrips"/>
    <dgm:cxn modelId="{F3F8B8D7-64B7-4E6E-A7B7-AD421CA94AB4}" type="presParOf" srcId="{7C28AF9B-9E07-4A96-93C3-995C0044A3E9}" destId="{303A799D-98EF-42B4-9B3F-CA48FEFB4537}" srcOrd="1" destOrd="0" presId="urn:microsoft.com/office/officeart/2008/layout/PictureStrips"/>
    <dgm:cxn modelId="{A7650DFD-67D6-4A48-A5DD-0FA0BD15EE87}" type="presParOf" srcId="{04BFCA8A-34A3-419C-8105-CCFCC5268D1F}" destId="{5A08D9D1-53F1-4934-BDB6-B9E959151313}" srcOrd="7" destOrd="0" presId="urn:microsoft.com/office/officeart/2008/layout/PictureStrips"/>
    <dgm:cxn modelId="{274F9362-43E6-40F3-BE6A-F82D9B4F0145}" type="presParOf" srcId="{04BFCA8A-34A3-419C-8105-CCFCC5268D1F}" destId="{0BA2DBFE-3161-4832-8D7C-75659D230932}" srcOrd="8" destOrd="0" presId="urn:microsoft.com/office/officeart/2008/layout/PictureStrips"/>
    <dgm:cxn modelId="{4CE12BC8-E8DD-45A5-9365-5C0150879317}" type="presParOf" srcId="{0BA2DBFE-3161-4832-8D7C-75659D230932}" destId="{9BC631A0-EDED-4C69-BD6A-94E3B8A3D46E}" srcOrd="0" destOrd="0" presId="urn:microsoft.com/office/officeart/2008/layout/PictureStrips"/>
    <dgm:cxn modelId="{0510F3F9-6ED2-46C0-9F72-7EB1F3D16259}" type="presParOf" srcId="{0BA2DBFE-3161-4832-8D7C-75659D230932}" destId="{1FA1E115-7B81-491E-94C0-6F39F7A5E77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A5816-7275-4DDB-B2E3-BD99E69F06D2}">
      <dsp:nvSpPr>
        <dsp:cNvPr id="0" name=""/>
        <dsp:cNvSpPr/>
      </dsp:nvSpPr>
      <dsp:spPr>
        <a:xfrm>
          <a:off x="0" y="0"/>
          <a:ext cx="68580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FF00"/>
              </a:solidFill>
              <a:latin typeface="Bookman Old Style" panose="02050604050505020204" pitchFamily="18" charset="0"/>
            </a:rPr>
            <a:t>Federal Law</a:t>
          </a:r>
        </a:p>
      </dsp:txBody>
      <dsp:txXfrm>
        <a:off x="41123" y="41123"/>
        <a:ext cx="6775754" cy="760154"/>
      </dsp:txXfrm>
    </dsp:sp>
    <dsp:sp modelId="{1F3A6B8D-8815-4E71-8FAD-363699CBC0F0}">
      <dsp:nvSpPr>
        <dsp:cNvPr id="0" name=""/>
        <dsp:cNvSpPr/>
      </dsp:nvSpPr>
      <dsp:spPr>
        <a:xfrm>
          <a:off x="0" y="862460"/>
          <a:ext cx="68580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solidFill>
                <a:schemeClr val="bg1"/>
              </a:solidFill>
              <a:latin typeface="Bookman Old Style" panose="02050604050505020204" pitchFamily="18" charset="0"/>
            </a:rPr>
            <a:t>4 units or fewer</a:t>
          </a:r>
        </a:p>
        <a:p>
          <a:pPr marL="285750" lvl="1" indent="-285750" algn="l" defTabSz="1244600">
            <a:lnSpc>
              <a:spcPct val="90000"/>
            </a:lnSpc>
            <a:spcBef>
              <a:spcPct val="0"/>
            </a:spcBef>
            <a:spcAft>
              <a:spcPct val="20000"/>
            </a:spcAft>
            <a:buChar char="•"/>
          </a:pPr>
          <a:r>
            <a:rPr lang="en-US" sz="2800" kern="1200" dirty="0">
              <a:solidFill>
                <a:schemeClr val="bg1"/>
              </a:solidFill>
              <a:latin typeface="Bookman Old Style" panose="02050604050505020204" pitchFamily="18" charset="0"/>
            </a:rPr>
            <a:t>Owner occupied</a:t>
          </a:r>
          <a:br>
            <a:rPr lang="en-US" sz="2800" kern="1200" dirty="0">
              <a:solidFill>
                <a:schemeClr val="bg1"/>
              </a:solidFill>
              <a:latin typeface="Bookman Old Style" panose="02050604050505020204" pitchFamily="18" charset="0"/>
            </a:rPr>
          </a:br>
          <a:endParaRPr lang="en-US" sz="2800" kern="1200" dirty="0">
            <a:solidFill>
              <a:schemeClr val="bg1"/>
            </a:solidFill>
            <a:latin typeface="Bookman Old Style" panose="02050604050505020204" pitchFamily="18" charset="0"/>
          </a:endParaRPr>
        </a:p>
      </dsp:txBody>
      <dsp:txXfrm>
        <a:off x="0" y="862460"/>
        <a:ext cx="6858000" cy="1304100"/>
      </dsp:txXfrm>
    </dsp:sp>
    <dsp:sp modelId="{91CC3DAB-36CC-43BF-A621-89DAAAF91E0D}">
      <dsp:nvSpPr>
        <dsp:cNvPr id="0" name=""/>
        <dsp:cNvSpPr/>
      </dsp:nvSpPr>
      <dsp:spPr>
        <a:xfrm>
          <a:off x="0" y="2104038"/>
          <a:ext cx="685800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rgbClr val="FFFF00"/>
              </a:solidFill>
              <a:latin typeface="Bookman Old Style" panose="02050604050505020204" pitchFamily="18" charset="0"/>
            </a:rPr>
            <a:t>State Law- familial status</a:t>
          </a:r>
        </a:p>
      </dsp:txBody>
      <dsp:txXfrm>
        <a:off x="41123" y="2145161"/>
        <a:ext cx="6775754" cy="760154"/>
      </dsp:txXfrm>
    </dsp:sp>
    <dsp:sp modelId="{9CA227C8-386F-4A55-8A37-8CB683E5BA48}">
      <dsp:nvSpPr>
        <dsp:cNvPr id="0" name=""/>
        <dsp:cNvSpPr/>
      </dsp:nvSpPr>
      <dsp:spPr>
        <a:xfrm>
          <a:off x="0" y="3008960"/>
          <a:ext cx="6858000" cy="19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chemeClr val="bg1"/>
              </a:solidFill>
              <a:latin typeface="Bookman Old Style" panose="02050604050505020204" pitchFamily="18" charset="0"/>
            </a:rPr>
            <a:t>Two units or fewer and owner occupied, OR</a:t>
          </a:r>
        </a:p>
        <a:p>
          <a:pPr marL="228600" lvl="1" indent="-228600" algn="l" defTabSz="977900">
            <a:lnSpc>
              <a:spcPct val="90000"/>
            </a:lnSpc>
            <a:spcBef>
              <a:spcPct val="0"/>
            </a:spcBef>
            <a:spcAft>
              <a:spcPct val="20000"/>
            </a:spcAft>
            <a:buChar char="•"/>
          </a:pPr>
          <a:r>
            <a:rPr lang="en-US" sz="2200" kern="1200" dirty="0">
              <a:solidFill>
                <a:schemeClr val="bg1"/>
              </a:solidFill>
              <a:latin typeface="Bookman Old Style" panose="02050604050505020204" pitchFamily="18" charset="0"/>
            </a:rPr>
            <a:t>Four units or fewer, one owner occupied, and one occupied senior for whom presence of children would constitute a hardship, OR</a:t>
          </a:r>
        </a:p>
        <a:p>
          <a:pPr marL="228600" lvl="1" indent="-228600" algn="l" defTabSz="977900">
            <a:lnSpc>
              <a:spcPct val="90000"/>
            </a:lnSpc>
            <a:spcBef>
              <a:spcPct val="0"/>
            </a:spcBef>
            <a:spcAft>
              <a:spcPct val="20000"/>
            </a:spcAft>
            <a:buChar char="•"/>
          </a:pPr>
          <a:r>
            <a:rPr lang="en-US" sz="2200" kern="1200" dirty="0">
              <a:solidFill>
                <a:schemeClr val="bg1"/>
              </a:solidFill>
              <a:latin typeface="Bookman Old Style" panose="02050604050505020204" pitchFamily="18" charset="0"/>
            </a:rPr>
            <a:t>Senior Housing (55+ and 62+)</a:t>
          </a:r>
          <a:br>
            <a:rPr lang="en-US" sz="2200" kern="1200" dirty="0">
              <a:solidFill>
                <a:schemeClr val="bg1"/>
              </a:solidFill>
              <a:latin typeface="Bookman Old Style" panose="02050604050505020204" pitchFamily="18" charset="0"/>
            </a:rPr>
          </a:br>
          <a:r>
            <a:rPr lang="en-US" sz="2200" kern="1200" dirty="0">
              <a:solidFill>
                <a:schemeClr val="bg1"/>
              </a:solidFill>
              <a:latin typeface="Bookman Old Style" panose="02050604050505020204" pitchFamily="18" charset="0"/>
            </a:rPr>
            <a:t>* </a:t>
          </a:r>
          <a:r>
            <a:rPr lang="en-US" sz="1800" kern="1200" dirty="0">
              <a:solidFill>
                <a:srgbClr val="75EB7B"/>
              </a:solidFill>
              <a:latin typeface="Bookman Old Style" panose="02050604050505020204" pitchFamily="18" charset="0"/>
            </a:rPr>
            <a:t>= Does not apply to advertising</a:t>
          </a:r>
        </a:p>
      </dsp:txBody>
      <dsp:txXfrm>
        <a:off x="0" y="3008960"/>
        <a:ext cx="6858000" cy="1974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A9F72-C801-4471-B181-E532586D92DF}">
      <dsp:nvSpPr>
        <dsp:cNvPr id="0" name=""/>
        <dsp:cNvSpPr/>
      </dsp:nvSpPr>
      <dsp:spPr>
        <a:xfrm>
          <a:off x="6852267" y="1014089"/>
          <a:ext cx="2050732" cy="2050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83B8DF-B251-47C5-89EC-C445E7D527E1}">
      <dsp:nvSpPr>
        <dsp:cNvPr id="0" name=""/>
        <dsp:cNvSpPr/>
      </dsp:nvSpPr>
      <dsp:spPr>
        <a:xfrm>
          <a:off x="6920859" y="1082462"/>
          <a:ext cx="1914427" cy="1914090"/>
        </a:xfrm>
        <a:prstGeom prst="ellipse">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Bookman Old Style" panose="02050604050505020204" pitchFamily="18" charset="0"/>
            </a:rPr>
            <a:t>Interactive Process</a:t>
          </a:r>
          <a:br>
            <a:rPr lang="en-US" sz="1900" b="1" kern="1200" dirty="0">
              <a:latin typeface="Bookman Old Style" panose="02050604050505020204" pitchFamily="18" charset="0"/>
            </a:rPr>
          </a:br>
          <a:r>
            <a:rPr lang="en-US" sz="1200" b="0" kern="1200" dirty="0">
              <a:latin typeface="Bookman Old Style" panose="02050604050505020204" pitchFamily="18" charset="0"/>
            </a:rPr>
            <a:t>(if denied)</a:t>
          </a:r>
          <a:endParaRPr lang="en-US" sz="1900" b="0" kern="1200" dirty="0">
            <a:latin typeface="Bookman Old Style" panose="02050604050505020204" pitchFamily="18" charset="0"/>
          </a:endParaRPr>
        </a:p>
      </dsp:txBody>
      <dsp:txXfrm>
        <a:off x="7194349" y="1355955"/>
        <a:ext cx="1367448" cy="1367104"/>
      </dsp:txXfrm>
    </dsp:sp>
    <dsp:sp modelId="{A60AC778-2075-442E-AE05-7FD6571C6FFC}">
      <dsp:nvSpPr>
        <dsp:cNvPr id="0" name=""/>
        <dsp:cNvSpPr/>
      </dsp:nvSpPr>
      <dsp:spPr>
        <a:xfrm rot="2700000">
          <a:off x="4724132" y="1013945"/>
          <a:ext cx="2050765" cy="20507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C53F3-3F77-41F9-B953-D555F197DE88}">
      <dsp:nvSpPr>
        <dsp:cNvPr id="0" name=""/>
        <dsp:cNvSpPr/>
      </dsp:nvSpPr>
      <dsp:spPr>
        <a:xfrm>
          <a:off x="4801535" y="1082462"/>
          <a:ext cx="1914427" cy="1914090"/>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ookman Old Style" panose="02050604050505020204" pitchFamily="18" charset="0"/>
            </a:rPr>
            <a:t>Doctor’s Note </a:t>
          </a:r>
          <a:br>
            <a:rPr lang="en-US" sz="2000" b="1" kern="1200" dirty="0">
              <a:latin typeface="Bookman Old Style" panose="02050604050505020204" pitchFamily="18" charset="0"/>
            </a:rPr>
          </a:br>
          <a:r>
            <a:rPr lang="en-US" sz="1200" b="0" kern="1200" dirty="0">
              <a:latin typeface="Bookman Old Style" panose="02050604050505020204" pitchFamily="18" charset="0"/>
            </a:rPr>
            <a:t>(if appropriate)</a:t>
          </a:r>
          <a:endParaRPr lang="en-US" sz="1500" b="0" kern="1200" dirty="0">
            <a:latin typeface="Bookman Old Style" panose="02050604050505020204" pitchFamily="18" charset="0"/>
          </a:endParaRPr>
        </a:p>
      </dsp:txBody>
      <dsp:txXfrm>
        <a:off x="5075024" y="1355955"/>
        <a:ext cx="1367448" cy="1367104"/>
      </dsp:txXfrm>
    </dsp:sp>
    <dsp:sp modelId="{0DA5A539-0702-492B-9F84-6641CC535B1E}">
      <dsp:nvSpPr>
        <dsp:cNvPr id="0" name=""/>
        <dsp:cNvSpPr/>
      </dsp:nvSpPr>
      <dsp:spPr>
        <a:xfrm rot="2700000">
          <a:off x="2613601" y="1013945"/>
          <a:ext cx="2050765" cy="20507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95B7C-CA06-4D2E-BD95-20BB50E3B1A7}">
      <dsp:nvSpPr>
        <dsp:cNvPr id="0" name=""/>
        <dsp:cNvSpPr/>
      </dsp:nvSpPr>
      <dsp:spPr>
        <a:xfrm>
          <a:off x="2682210" y="1082462"/>
          <a:ext cx="1914427" cy="1914090"/>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ookman Old Style" panose="02050604050505020204" pitchFamily="18" charset="0"/>
            </a:rPr>
            <a:t>Request Form</a:t>
          </a:r>
        </a:p>
      </dsp:txBody>
      <dsp:txXfrm>
        <a:off x="2955700" y="1355955"/>
        <a:ext cx="1367448" cy="1367104"/>
      </dsp:txXfrm>
    </dsp:sp>
    <dsp:sp modelId="{EC3FEAE3-8671-424D-8948-9C21D67F1ED9}">
      <dsp:nvSpPr>
        <dsp:cNvPr id="0" name=""/>
        <dsp:cNvSpPr/>
      </dsp:nvSpPr>
      <dsp:spPr>
        <a:xfrm rot="2700000">
          <a:off x="471133" y="1106527"/>
          <a:ext cx="2050765" cy="20507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E8246-E8FD-46EB-9036-FFCBF490B7AE}">
      <dsp:nvSpPr>
        <dsp:cNvPr id="0" name=""/>
        <dsp:cNvSpPr/>
      </dsp:nvSpPr>
      <dsp:spPr>
        <a:xfrm>
          <a:off x="542918" y="1173802"/>
          <a:ext cx="1914427" cy="1914090"/>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Bookman Old Style" panose="02050604050505020204" pitchFamily="18" charset="0"/>
            </a:rPr>
            <a:t>Request Made</a:t>
          </a:r>
        </a:p>
      </dsp:txBody>
      <dsp:txXfrm>
        <a:off x="816408" y="1447295"/>
        <a:ext cx="1367448" cy="1367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3F4A1-B6D3-437B-B13F-6000C496CDF5}">
      <dsp:nvSpPr>
        <dsp:cNvPr id="0" name=""/>
        <dsp:cNvSpPr/>
      </dsp:nvSpPr>
      <dsp:spPr>
        <a:xfrm>
          <a:off x="4171" y="393853"/>
          <a:ext cx="2133691" cy="109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marL="0" lvl="0" indent="0" algn="r" defTabSz="1511300">
            <a:lnSpc>
              <a:spcPct val="90000"/>
            </a:lnSpc>
            <a:spcBef>
              <a:spcPct val="0"/>
            </a:spcBef>
            <a:spcAft>
              <a:spcPct val="35000"/>
            </a:spcAft>
            <a:buNone/>
          </a:pPr>
          <a:r>
            <a:rPr lang="en-US" sz="3400" kern="1200" dirty="0">
              <a:solidFill>
                <a:srgbClr val="FFFF00"/>
              </a:solidFill>
              <a:latin typeface="Bookman Old Style" panose="02050604050505020204" pitchFamily="18" charset="0"/>
            </a:rPr>
            <a:t>Undue Burden</a:t>
          </a:r>
        </a:p>
      </dsp:txBody>
      <dsp:txXfrm>
        <a:off x="4171" y="393853"/>
        <a:ext cx="2133691" cy="1093950"/>
      </dsp:txXfrm>
    </dsp:sp>
    <dsp:sp modelId="{913EEF16-4F50-4E56-AD86-A3B6ACEBA2D5}">
      <dsp:nvSpPr>
        <dsp:cNvPr id="0" name=""/>
        <dsp:cNvSpPr/>
      </dsp:nvSpPr>
      <dsp:spPr>
        <a:xfrm>
          <a:off x="2137862" y="171645"/>
          <a:ext cx="426738" cy="1538367"/>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E3D1F3-1409-4C06-ABCD-0EF1ACE59701}">
      <dsp:nvSpPr>
        <dsp:cNvPr id="0" name=""/>
        <dsp:cNvSpPr/>
      </dsp:nvSpPr>
      <dsp:spPr>
        <a:xfrm>
          <a:off x="2739468" y="206843"/>
          <a:ext cx="5803640" cy="153836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Bookman Old Style" panose="02050604050505020204" pitchFamily="18" charset="0"/>
            </a:rPr>
            <a:t>Unable to accommodate or modify due to financial or administrative cost</a:t>
          </a:r>
        </a:p>
      </dsp:txBody>
      <dsp:txXfrm>
        <a:off x="2739468" y="206843"/>
        <a:ext cx="5803640" cy="1538367"/>
      </dsp:txXfrm>
    </dsp:sp>
    <dsp:sp modelId="{57D1B998-44DF-4F2F-9B31-3A4906966139}">
      <dsp:nvSpPr>
        <dsp:cNvPr id="0" name=""/>
        <dsp:cNvSpPr/>
      </dsp:nvSpPr>
      <dsp:spPr>
        <a:xfrm>
          <a:off x="4171" y="2328108"/>
          <a:ext cx="2133691" cy="109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86360" rIns="241808" bIns="86360" numCol="1" spcCol="1270" anchor="ctr" anchorCtr="0">
          <a:noAutofit/>
        </a:bodyPr>
        <a:lstStyle/>
        <a:p>
          <a:pPr marL="0" lvl="0" indent="0" algn="r" defTabSz="1511300">
            <a:lnSpc>
              <a:spcPct val="90000"/>
            </a:lnSpc>
            <a:spcBef>
              <a:spcPct val="0"/>
            </a:spcBef>
            <a:spcAft>
              <a:spcPct val="35000"/>
            </a:spcAft>
            <a:buNone/>
          </a:pPr>
          <a:r>
            <a:rPr lang="en-US" sz="3400" kern="1200" dirty="0">
              <a:solidFill>
                <a:srgbClr val="FFFF00"/>
              </a:solidFill>
              <a:latin typeface="Bookman Old Style" panose="02050604050505020204" pitchFamily="18" charset="0"/>
            </a:rPr>
            <a:t>Direct Threat</a:t>
          </a:r>
        </a:p>
      </dsp:txBody>
      <dsp:txXfrm>
        <a:off x="4171" y="2328108"/>
        <a:ext cx="2133691" cy="1093950"/>
      </dsp:txXfrm>
    </dsp:sp>
    <dsp:sp modelId="{FBE1C45C-222A-42F8-BA68-90982D792327}">
      <dsp:nvSpPr>
        <dsp:cNvPr id="0" name=""/>
        <dsp:cNvSpPr/>
      </dsp:nvSpPr>
      <dsp:spPr>
        <a:xfrm>
          <a:off x="2137862" y="1832412"/>
          <a:ext cx="426738" cy="2085342"/>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A967CB-58A5-4E6C-BACF-F6630DA76F2F}">
      <dsp:nvSpPr>
        <dsp:cNvPr id="0" name=""/>
        <dsp:cNvSpPr/>
      </dsp:nvSpPr>
      <dsp:spPr>
        <a:xfrm>
          <a:off x="2735296" y="1832412"/>
          <a:ext cx="5803640" cy="208534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a:latin typeface="Bookman Old Style" panose="02050604050505020204" pitchFamily="18" charset="0"/>
            </a:rPr>
            <a:t>Accommodating tenant will put themselves or others at significant risk of substantial harm</a:t>
          </a:r>
        </a:p>
      </dsp:txBody>
      <dsp:txXfrm>
        <a:off x="2735296" y="1832412"/>
        <a:ext cx="5803640" cy="2085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DB2C4-22E8-4CF9-9454-EBA5DB867EF7}">
      <dsp:nvSpPr>
        <dsp:cNvPr id="0" name=""/>
        <dsp:cNvSpPr/>
      </dsp:nvSpPr>
      <dsp:spPr>
        <a:xfrm rot="5400000">
          <a:off x="4077354" y="-1459733"/>
          <a:ext cx="1172170" cy="438912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Must live on 1st floor</a:t>
          </a:r>
        </a:p>
        <a:p>
          <a:pPr marL="171450" lvl="1" indent="-171450" algn="l" defTabSz="755650">
            <a:lnSpc>
              <a:spcPct val="90000"/>
            </a:lnSpc>
            <a:spcBef>
              <a:spcPct val="0"/>
            </a:spcBef>
            <a:spcAft>
              <a:spcPct val="15000"/>
            </a:spcAft>
            <a:buChar char="•"/>
          </a:pPr>
          <a:r>
            <a:rPr lang="en-US" sz="1700" kern="1200" dirty="0"/>
            <a:t>Must pay additional security deposit</a:t>
          </a:r>
        </a:p>
        <a:p>
          <a:pPr marL="171450" lvl="1" indent="-171450" algn="l" defTabSz="755650">
            <a:lnSpc>
              <a:spcPct val="90000"/>
            </a:lnSpc>
            <a:spcBef>
              <a:spcPct val="0"/>
            </a:spcBef>
            <a:spcAft>
              <a:spcPct val="15000"/>
            </a:spcAft>
            <a:buChar char="•"/>
          </a:pPr>
          <a:r>
            <a:rPr lang="en-US" sz="1700" kern="1200" dirty="0"/>
            <a:t>Children can access certain parts of property</a:t>
          </a:r>
        </a:p>
      </dsp:txBody>
      <dsp:txXfrm rot="-5400000">
        <a:off x="2468880" y="205962"/>
        <a:ext cx="4331899" cy="1057728"/>
      </dsp:txXfrm>
    </dsp:sp>
    <dsp:sp modelId="{33D229FF-4E15-412B-86E0-C390A382B0AA}">
      <dsp:nvSpPr>
        <dsp:cNvPr id="0" name=""/>
        <dsp:cNvSpPr/>
      </dsp:nvSpPr>
      <dsp:spPr>
        <a:xfrm>
          <a:off x="0" y="0"/>
          <a:ext cx="2468880" cy="14652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00"/>
              </a:solidFill>
              <a:latin typeface="Bookman Old Style" panose="02050604050505020204" pitchFamily="18" charset="0"/>
            </a:rPr>
            <a:t>Terms and Conditions</a:t>
          </a:r>
        </a:p>
      </dsp:txBody>
      <dsp:txXfrm>
        <a:off x="71526" y="71526"/>
        <a:ext cx="2325828" cy="1322160"/>
      </dsp:txXfrm>
    </dsp:sp>
    <dsp:sp modelId="{6C3C91CC-B874-4EBC-B454-52A085E73EA3}">
      <dsp:nvSpPr>
        <dsp:cNvPr id="0" name=""/>
        <dsp:cNvSpPr/>
      </dsp:nvSpPr>
      <dsp:spPr>
        <a:xfrm rot="5400000">
          <a:off x="4077354" y="78739"/>
          <a:ext cx="1172170" cy="438912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State do not want children on property</a:t>
          </a:r>
        </a:p>
        <a:p>
          <a:pPr marL="171450" lvl="1" indent="-171450" algn="l" defTabSz="755650">
            <a:lnSpc>
              <a:spcPct val="90000"/>
            </a:lnSpc>
            <a:spcBef>
              <a:spcPct val="0"/>
            </a:spcBef>
            <a:spcAft>
              <a:spcPct val="15000"/>
            </a:spcAft>
            <a:buChar char="•"/>
          </a:pPr>
          <a:r>
            <a:rPr lang="en-US" sz="1700" kern="1200" dirty="0"/>
            <a:t>Not enough bedrooms in unit – too small</a:t>
          </a:r>
        </a:p>
      </dsp:txBody>
      <dsp:txXfrm rot="-5400000">
        <a:off x="2468880" y="1744435"/>
        <a:ext cx="4331899" cy="1057728"/>
      </dsp:txXfrm>
    </dsp:sp>
    <dsp:sp modelId="{C6939D2C-0EF8-4710-821D-EE49BFCD4012}">
      <dsp:nvSpPr>
        <dsp:cNvPr id="0" name=""/>
        <dsp:cNvSpPr/>
      </dsp:nvSpPr>
      <dsp:spPr>
        <a:xfrm>
          <a:off x="0" y="1540693"/>
          <a:ext cx="2468880" cy="14652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00"/>
              </a:solidFill>
              <a:latin typeface="Bookman Old Style" panose="02050604050505020204" pitchFamily="18" charset="0"/>
            </a:rPr>
            <a:t>Refusal to rent</a:t>
          </a:r>
        </a:p>
      </dsp:txBody>
      <dsp:txXfrm>
        <a:off x="71526" y="1612219"/>
        <a:ext cx="2325828" cy="1322160"/>
      </dsp:txXfrm>
    </dsp:sp>
    <dsp:sp modelId="{C063C5F9-4217-4215-98A1-107D0CF58473}">
      <dsp:nvSpPr>
        <dsp:cNvPr id="0" name=""/>
        <dsp:cNvSpPr/>
      </dsp:nvSpPr>
      <dsp:spPr>
        <a:xfrm rot="5400000">
          <a:off x="4077354" y="1617213"/>
          <a:ext cx="1172170" cy="438912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Neighbors harass children or parents</a:t>
          </a:r>
        </a:p>
        <a:p>
          <a:pPr marL="171450" lvl="1" indent="-171450" algn="l" defTabSz="755650">
            <a:lnSpc>
              <a:spcPct val="90000"/>
            </a:lnSpc>
            <a:spcBef>
              <a:spcPct val="0"/>
            </a:spcBef>
            <a:spcAft>
              <a:spcPct val="15000"/>
            </a:spcAft>
            <a:buChar char="•"/>
          </a:pPr>
          <a:r>
            <a:rPr lang="en-US" sz="1700" kern="1200" dirty="0"/>
            <a:t>Landlords/owners fail to take action to end harassment</a:t>
          </a:r>
        </a:p>
      </dsp:txBody>
      <dsp:txXfrm rot="-5400000">
        <a:off x="2468880" y="3282909"/>
        <a:ext cx="4331899" cy="1057728"/>
      </dsp:txXfrm>
    </dsp:sp>
    <dsp:sp modelId="{B9175428-9F50-4FDE-B652-45B4CA4AAF3F}">
      <dsp:nvSpPr>
        <dsp:cNvPr id="0" name=""/>
        <dsp:cNvSpPr/>
      </dsp:nvSpPr>
      <dsp:spPr>
        <a:xfrm>
          <a:off x="0" y="3079167"/>
          <a:ext cx="2468880" cy="146521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FFF00"/>
              </a:solidFill>
              <a:latin typeface="Bookman Old Style" panose="02050604050505020204" pitchFamily="18" charset="0"/>
            </a:rPr>
            <a:t>Harassment</a:t>
          </a:r>
        </a:p>
      </dsp:txBody>
      <dsp:txXfrm>
        <a:off x="71526" y="3150693"/>
        <a:ext cx="2325828" cy="1322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4CDC6-0F89-4AC4-8F44-85E0D09C7569}">
      <dsp:nvSpPr>
        <dsp:cNvPr id="0" name=""/>
        <dsp:cNvSpPr/>
      </dsp:nvSpPr>
      <dsp:spPr>
        <a:xfrm>
          <a:off x="1854743" y="48247"/>
          <a:ext cx="3547394" cy="149793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Char char="•"/>
          </a:pPr>
          <a:endParaRPr lang="en-US" sz="1050" kern="1200" dirty="0">
            <a:latin typeface="Bookman Old Style" panose="02050604050505020204" pitchFamily="18" charset="0"/>
          </a:endParaRPr>
        </a:p>
        <a:p>
          <a:pPr marL="228600" lvl="1" indent="-228600" algn="l" defTabSz="889000">
            <a:lnSpc>
              <a:spcPct val="90000"/>
            </a:lnSpc>
            <a:spcBef>
              <a:spcPct val="0"/>
            </a:spcBef>
            <a:spcAft>
              <a:spcPct val="15000"/>
            </a:spcAft>
            <a:buChar char="•"/>
          </a:pPr>
          <a:r>
            <a:rPr lang="en-US" sz="2000" kern="1200" dirty="0">
              <a:latin typeface="Bookman Old Style" panose="02050604050505020204" pitchFamily="18" charset="0"/>
            </a:rPr>
            <a:t>Physical characteristics associated with race</a:t>
          </a:r>
        </a:p>
      </dsp:txBody>
      <dsp:txXfrm>
        <a:off x="1854743" y="235489"/>
        <a:ext cx="2985668" cy="1123452"/>
      </dsp:txXfrm>
    </dsp:sp>
    <dsp:sp modelId="{DBDEE469-387A-4DB2-9FAF-AB2DB130DBA5}">
      <dsp:nvSpPr>
        <dsp:cNvPr id="0" name=""/>
        <dsp:cNvSpPr/>
      </dsp:nvSpPr>
      <dsp:spPr>
        <a:xfrm>
          <a:off x="79197" y="0"/>
          <a:ext cx="1755824" cy="152043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Bookman Old Style" panose="02050604050505020204" pitchFamily="18" charset="0"/>
            </a:rPr>
            <a:t>Race</a:t>
          </a:r>
        </a:p>
      </dsp:txBody>
      <dsp:txXfrm>
        <a:off x="153418" y="74221"/>
        <a:ext cx="1607382" cy="1371988"/>
      </dsp:txXfrm>
    </dsp:sp>
    <dsp:sp modelId="{1FDB6C4B-0095-48C2-9112-ABB6675BFC27}">
      <dsp:nvSpPr>
        <dsp:cNvPr id="0" name=""/>
        <dsp:cNvSpPr/>
      </dsp:nvSpPr>
      <dsp:spPr>
        <a:xfrm>
          <a:off x="1895839" y="1834894"/>
          <a:ext cx="3272413" cy="12472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latin typeface="Bookman Old Style" panose="02050604050505020204" pitchFamily="18" charset="0"/>
          </a:endParaRPr>
        </a:p>
        <a:p>
          <a:pPr marL="228600" lvl="1" indent="-228600" algn="l" defTabSz="889000">
            <a:lnSpc>
              <a:spcPct val="90000"/>
            </a:lnSpc>
            <a:spcBef>
              <a:spcPct val="0"/>
            </a:spcBef>
            <a:spcAft>
              <a:spcPct val="15000"/>
            </a:spcAft>
            <a:buChar char="•"/>
          </a:pPr>
          <a:r>
            <a:rPr lang="en-US" sz="2000" kern="1200" dirty="0">
              <a:latin typeface="Bookman Old Style" panose="02050604050505020204" pitchFamily="18" charset="0"/>
            </a:rPr>
            <a:t>Skin shade/tone</a:t>
          </a:r>
          <a:endParaRPr lang="en-US" sz="2800" kern="1200" dirty="0">
            <a:latin typeface="Bookman Old Style" panose="02050604050505020204" pitchFamily="18" charset="0"/>
          </a:endParaRPr>
        </a:p>
      </dsp:txBody>
      <dsp:txXfrm>
        <a:off x="1895839" y="1990800"/>
        <a:ext cx="2804696" cy="935434"/>
      </dsp:txXfrm>
    </dsp:sp>
    <dsp:sp modelId="{922A9084-0D13-42C0-A886-2338D375338B}">
      <dsp:nvSpPr>
        <dsp:cNvPr id="0" name=""/>
        <dsp:cNvSpPr/>
      </dsp:nvSpPr>
      <dsp:spPr>
        <a:xfrm>
          <a:off x="124689" y="1648916"/>
          <a:ext cx="1735557" cy="154226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Bookman Old Style" panose="02050604050505020204" pitchFamily="18" charset="0"/>
            </a:rPr>
            <a:t>Color</a:t>
          </a:r>
        </a:p>
      </dsp:txBody>
      <dsp:txXfrm>
        <a:off x="199976" y="1724203"/>
        <a:ext cx="1584983" cy="1391687"/>
      </dsp:txXfrm>
    </dsp:sp>
    <dsp:sp modelId="{338F254D-5FF1-477A-9249-6769B11227EA}">
      <dsp:nvSpPr>
        <dsp:cNvPr id="0" name=""/>
        <dsp:cNvSpPr/>
      </dsp:nvSpPr>
      <dsp:spPr>
        <a:xfrm>
          <a:off x="1907587" y="3281944"/>
          <a:ext cx="3272413" cy="153103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t" anchorCtr="0">
          <a:noAutofit/>
        </a:bodyPr>
        <a:lstStyle/>
        <a:p>
          <a:pPr marL="57150" lvl="1" indent="-57150" algn="l" defTabSz="222250">
            <a:lnSpc>
              <a:spcPct val="90000"/>
            </a:lnSpc>
            <a:spcBef>
              <a:spcPct val="0"/>
            </a:spcBef>
            <a:spcAft>
              <a:spcPct val="15000"/>
            </a:spcAft>
            <a:buChar char="•"/>
          </a:pPr>
          <a:endParaRPr lang="en-US" sz="500" kern="1200" dirty="0">
            <a:latin typeface="Bookman Old Style" panose="02050604050505020204" pitchFamily="18" charset="0"/>
          </a:endParaRPr>
        </a:p>
        <a:p>
          <a:pPr marL="171450" lvl="1" indent="-171450" algn="l" defTabSz="800100">
            <a:lnSpc>
              <a:spcPct val="90000"/>
            </a:lnSpc>
            <a:spcBef>
              <a:spcPct val="0"/>
            </a:spcBef>
            <a:spcAft>
              <a:spcPct val="15000"/>
            </a:spcAft>
            <a:buChar char="•"/>
          </a:pPr>
          <a:r>
            <a:rPr lang="en-US" sz="1800" kern="1200" dirty="0">
              <a:latin typeface="Bookman Old Style" panose="02050604050505020204" pitchFamily="18" charset="0"/>
            </a:rPr>
            <a:t>Where you or your ancestors are from</a:t>
          </a:r>
        </a:p>
        <a:p>
          <a:pPr marL="171450" lvl="1" indent="-171450" algn="l" defTabSz="800100">
            <a:lnSpc>
              <a:spcPct val="90000"/>
            </a:lnSpc>
            <a:spcBef>
              <a:spcPct val="0"/>
            </a:spcBef>
            <a:spcAft>
              <a:spcPct val="15000"/>
            </a:spcAft>
            <a:buChar char="•"/>
          </a:pPr>
          <a:r>
            <a:rPr lang="en-US" sz="1800" kern="1200" dirty="0">
              <a:latin typeface="Bookman Old Style" panose="02050604050505020204" pitchFamily="18" charset="0"/>
            </a:rPr>
            <a:t>Ethnicity (common sociocultural traits)</a:t>
          </a:r>
        </a:p>
      </dsp:txBody>
      <dsp:txXfrm>
        <a:off x="1907587" y="3473323"/>
        <a:ext cx="2698276" cy="1148274"/>
      </dsp:txXfrm>
    </dsp:sp>
    <dsp:sp modelId="{67A092B1-C88E-4DC8-A18D-8AADDECEECB9}">
      <dsp:nvSpPr>
        <dsp:cNvPr id="0" name=""/>
        <dsp:cNvSpPr/>
      </dsp:nvSpPr>
      <dsp:spPr>
        <a:xfrm>
          <a:off x="122137" y="3280582"/>
          <a:ext cx="1760754" cy="1602159"/>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Bookman Old Style" panose="02050604050505020204" pitchFamily="18" charset="0"/>
            </a:rPr>
            <a:t>National Origin</a:t>
          </a:r>
        </a:p>
      </dsp:txBody>
      <dsp:txXfrm>
        <a:off x="200348" y="3358793"/>
        <a:ext cx="1604332" cy="14457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64D13-1C17-4711-B517-5A4A7900392B}">
      <dsp:nvSpPr>
        <dsp:cNvPr id="0" name=""/>
        <dsp:cNvSpPr/>
      </dsp:nvSpPr>
      <dsp:spPr>
        <a:xfrm>
          <a:off x="169261" y="563037"/>
          <a:ext cx="3993756" cy="1248048"/>
        </a:xfrm>
        <a:prstGeom prst="rect">
          <a:avLst/>
        </a:prstGeom>
        <a:solidFill>
          <a:schemeClr val="tx2">
            <a:lumMod val="40000"/>
            <a:lumOff val="60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5345"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bg1"/>
              </a:solidFill>
              <a:latin typeface="Bookman Old Style" panose="02050604050505020204" pitchFamily="18" charset="0"/>
            </a:rPr>
            <a:t>Complaining about discrimination</a:t>
          </a:r>
        </a:p>
      </dsp:txBody>
      <dsp:txXfrm>
        <a:off x="169261" y="563037"/>
        <a:ext cx="3993756" cy="1248048"/>
      </dsp:txXfrm>
    </dsp:sp>
    <dsp:sp modelId="{547905D6-0B10-4FAB-B956-38D5E7D33613}">
      <dsp:nvSpPr>
        <dsp:cNvPr id="0" name=""/>
        <dsp:cNvSpPr/>
      </dsp:nvSpPr>
      <dsp:spPr>
        <a:xfrm>
          <a:off x="2855" y="382764"/>
          <a:ext cx="873634" cy="131045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CDED8E-1831-47B4-8F98-D5895A1088D6}">
      <dsp:nvSpPr>
        <dsp:cNvPr id="0" name=""/>
        <dsp:cNvSpPr/>
      </dsp:nvSpPr>
      <dsp:spPr>
        <a:xfrm>
          <a:off x="4583462" y="563037"/>
          <a:ext cx="3993756" cy="1248048"/>
        </a:xfrm>
        <a:prstGeom prst="rect">
          <a:avLst/>
        </a:prstGeom>
        <a:solidFill>
          <a:srgbClr val="8EB4E3">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5345"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rgbClr val="FFFF00"/>
              </a:solidFill>
              <a:latin typeface="Bookman Old Style" panose="02050604050505020204" pitchFamily="18" charset="0"/>
            </a:rPr>
            <a:t>Filing a charge of discrimination</a:t>
          </a:r>
        </a:p>
      </dsp:txBody>
      <dsp:txXfrm>
        <a:off x="4583462" y="563037"/>
        <a:ext cx="3993756" cy="1248048"/>
      </dsp:txXfrm>
    </dsp:sp>
    <dsp:sp modelId="{88496622-82CB-4169-8EAE-1D80604A9F30}">
      <dsp:nvSpPr>
        <dsp:cNvPr id="0" name=""/>
        <dsp:cNvSpPr/>
      </dsp:nvSpPr>
      <dsp:spPr>
        <a:xfrm>
          <a:off x="4417055" y="382764"/>
          <a:ext cx="873634" cy="1310451"/>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12DF09-E11D-4ECD-8D97-05F8525948EF}">
      <dsp:nvSpPr>
        <dsp:cNvPr id="0" name=""/>
        <dsp:cNvSpPr/>
      </dsp:nvSpPr>
      <dsp:spPr>
        <a:xfrm>
          <a:off x="169261" y="2134192"/>
          <a:ext cx="3993756" cy="1248048"/>
        </a:xfrm>
        <a:prstGeom prst="rect">
          <a:avLst/>
        </a:prstGeom>
        <a:solidFill>
          <a:srgbClr val="8EB4E3">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5345"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bg1"/>
              </a:solidFill>
              <a:latin typeface="Bookman Old Style" panose="02050604050505020204" pitchFamily="18" charset="0"/>
            </a:rPr>
            <a:t>Helping someone else with their discrimination complaint</a:t>
          </a:r>
        </a:p>
      </dsp:txBody>
      <dsp:txXfrm>
        <a:off x="169261" y="2134192"/>
        <a:ext cx="3993756" cy="1248048"/>
      </dsp:txXfrm>
    </dsp:sp>
    <dsp:sp modelId="{356BB2A3-99AE-44C6-9EA7-E8265D3789FD}">
      <dsp:nvSpPr>
        <dsp:cNvPr id="0" name=""/>
        <dsp:cNvSpPr/>
      </dsp:nvSpPr>
      <dsp:spPr>
        <a:xfrm>
          <a:off x="2855" y="1953918"/>
          <a:ext cx="873634" cy="1310451"/>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4BC1F4-0F1B-453B-AE0E-5B852BD66C2C}">
      <dsp:nvSpPr>
        <dsp:cNvPr id="0" name=""/>
        <dsp:cNvSpPr/>
      </dsp:nvSpPr>
      <dsp:spPr>
        <a:xfrm>
          <a:off x="4583462" y="2134192"/>
          <a:ext cx="3993756" cy="1248048"/>
        </a:xfrm>
        <a:prstGeom prst="rect">
          <a:avLst/>
        </a:prstGeom>
        <a:solidFill>
          <a:srgbClr val="8EB4E3">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5345"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bg1"/>
              </a:solidFill>
              <a:latin typeface="Bookman Old Style" panose="02050604050505020204" pitchFamily="18" charset="0"/>
            </a:rPr>
            <a:t>Testifying in investigation or hearing of discrimination complaint</a:t>
          </a:r>
        </a:p>
      </dsp:txBody>
      <dsp:txXfrm>
        <a:off x="4583462" y="2134192"/>
        <a:ext cx="3993756" cy="1248048"/>
      </dsp:txXfrm>
    </dsp:sp>
    <dsp:sp modelId="{303A799D-98EF-42B4-9B3F-CA48FEFB4537}">
      <dsp:nvSpPr>
        <dsp:cNvPr id="0" name=""/>
        <dsp:cNvSpPr/>
      </dsp:nvSpPr>
      <dsp:spPr>
        <a:xfrm>
          <a:off x="4417055" y="1953918"/>
          <a:ext cx="873634" cy="1310451"/>
        </a:xfrm>
        <a:prstGeom prst="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C631A0-EDED-4C69-BD6A-94E3B8A3D46E}">
      <dsp:nvSpPr>
        <dsp:cNvPr id="0" name=""/>
        <dsp:cNvSpPr/>
      </dsp:nvSpPr>
      <dsp:spPr>
        <a:xfrm>
          <a:off x="2366709" y="3794285"/>
          <a:ext cx="3993756" cy="1248048"/>
        </a:xfrm>
        <a:prstGeom prst="rect">
          <a:avLst/>
        </a:prstGeom>
        <a:solidFill>
          <a:srgbClr val="8EB4E3">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5345"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bg1"/>
              </a:solidFill>
              <a:latin typeface="Bookman Old Style" panose="02050604050505020204" pitchFamily="18" charset="0"/>
            </a:rPr>
            <a:t>Requesting a reasonable accommodation</a:t>
          </a:r>
        </a:p>
      </dsp:txBody>
      <dsp:txXfrm>
        <a:off x="2366709" y="3794285"/>
        <a:ext cx="3993756" cy="1248048"/>
      </dsp:txXfrm>
    </dsp:sp>
    <dsp:sp modelId="{1FA1E115-7B81-491E-94C0-6F39F7A5E77C}">
      <dsp:nvSpPr>
        <dsp:cNvPr id="0" name=""/>
        <dsp:cNvSpPr/>
      </dsp:nvSpPr>
      <dsp:spPr>
        <a:xfrm>
          <a:off x="2233906" y="3674936"/>
          <a:ext cx="777831" cy="111685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25400" cap="flat" cmpd="sng" algn="ctr">
          <a:solidFill>
            <a:schemeClr val="lt1">
              <a:hueOff val="0"/>
              <a:satOff val="0"/>
              <a:lumOff val="0"/>
              <a:alphaOff val="0"/>
            </a:schemeClr>
          </a:solidFill>
          <a:prstDash val="solid"/>
        </a:ln>
        <a:effectLst>
          <a:glow rad="88900">
            <a:schemeClr val="bg1">
              <a:alpha val="78000"/>
            </a:schemeClr>
          </a:glo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18D643-5E73-4247-B08C-7C35E3017A1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E85B6D0-FB21-409F-B1C2-2663069A7D0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FDFE163-15E6-496B-ABAE-FFAE78813A72}" type="datetimeFigureOut">
              <a:rPr lang="en-US" smtClean="0"/>
              <a:t>12/2/2024</a:t>
            </a:fld>
            <a:endParaRPr lang="en-US"/>
          </a:p>
        </p:txBody>
      </p:sp>
      <p:sp>
        <p:nvSpPr>
          <p:cNvPr id="4" name="Footer Placeholder 3">
            <a:extLst>
              <a:ext uri="{FF2B5EF4-FFF2-40B4-BE49-F238E27FC236}">
                <a16:creationId xmlns:a16="http://schemas.microsoft.com/office/drawing/2014/main" id="{680FCDA3-91D8-4F7F-B672-EFB4AA74F60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F4D9B1-CC67-499F-A5B4-A71CBA9C6C7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90B0F5C-D328-4CD2-88A2-D4A433C66641}" type="slidenum">
              <a:rPr lang="en-US" smtClean="0"/>
              <a:t>‹#›</a:t>
            </a:fld>
            <a:endParaRPr lang="en-US"/>
          </a:p>
        </p:txBody>
      </p:sp>
    </p:spTree>
    <p:extLst>
      <p:ext uri="{BB962C8B-B14F-4D97-AF65-F5344CB8AC3E}">
        <p14:creationId xmlns:p14="http://schemas.microsoft.com/office/powerpoint/2010/main" val="403234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BFE44F-81FD-4C40-ADDC-CFF8B6564C04}" type="datetimeFigureOut">
              <a:rPr lang="en-US" smtClean="0"/>
              <a:t>12/2/2024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744D81-8550-4020-8F21-0E21EEE3AF09}" type="slidenum">
              <a:rPr lang="en-US" smtClean="0"/>
              <a:t>‹#›</a:t>
            </a:fld>
            <a:endParaRPr lang="en-US"/>
          </a:p>
        </p:txBody>
      </p:sp>
    </p:spTree>
    <p:extLst>
      <p:ext uri="{BB962C8B-B14F-4D97-AF65-F5344CB8AC3E}">
        <p14:creationId xmlns:p14="http://schemas.microsoft.com/office/powerpoint/2010/main" val="299713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8B6B8-6E30-40D7-A977-6E40CF794B78}" type="slidenum">
              <a:rPr lang="en-US" smtClean="0"/>
              <a:t>1</a:t>
            </a:fld>
            <a:endParaRPr lang="en-US"/>
          </a:p>
        </p:txBody>
      </p:sp>
    </p:spTree>
    <p:extLst>
      <p:ext uri="{BB962C8B-B14F-4D97-AF65-F5344CB8AC3E}">
        <p14:creationId xmlns:p14="http://schemas.microsoft.com/office/powerpoint/2010/main" val="182031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10"/>
          </p:nvPr>
        </p:nvSpPr>
        <p:spPr/>
        <p:txBody>
          <a:bodyPr/>
          <a:lstStyle/>
          <a:p>
            <a:fld id="{DE744D81-8550-4020-8F21-0E21EEE3AF09}" type="slidenum">
              <a:rPr lang="en-US" smtClean="0"/>
              <a:t>10</a:t>
            </a:fld>
            <a:endParaRPr lang="en-US"/>
          </a:p>
        </p:txBody>
      </p:sp>
    </p:spTree>
    <p:extLst>
      <p:ext uri="{BB962C8B-B14F-4D97-AF65-F5344CB8AC3E}">
        <p14:creationId xmlns:p14="http://schemas.microsoft.com/office/powerpoint/2010/main" val="291427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a:p>
            <a:endParaRPr lang="en-US"/>
          </a:p>
          <a:p>
            <a:r>
              <a:rPr lang="en-US"/>
              <a:t>This is a chart we’ll give you comparing protected categories across the domains in state and federal law</a:t>
            </a:r>
          </a:p>
        </p:txBody>
      </p:sp>
      <p:sp>
        <p:nvSpPr>
          <p:cNvPr id="4" name="Slide Number Placeholder 3"/>
          <p:cNvSpPr>
            <a:spLocks noGrp="1"/>
          </p:cNvSpPr>
          <p:nvPr>
            <p:ph type="sldNum" sz="quarter" idx="5"/>
          </p:nvPr>
        </p:nvSpPr>
        <p:spPr/>
        <p:txBody>
          <a:bodyPr/>
          <a:lstStyle/>
          <a:p>
            <a:fld id="{DE744D81-8550-4020-8F21-0E21EEE3AF09}" type="slidenum">
              <a:rPr lang="en-US" smtClean="0"/>
              <a:t>11</a:t>
            </a:fld>
            <a:endParaRPr lang="en-US"/>
          </a:p>
        </p:txBody>
      </p:sp>
    </p:spTree>
    <p:extLst>
      <p:ext uri="{BB962C8B-B14F-4D97-AF65-F5344CB8AC3E}">
        <p14:creationId xmlns:p14="http://schemas.microsoft.com/office/powerpoint/2010/main" val="131054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“who” is protected</a:t>
            </a:r>
          </a:p>
          <a:p>
            <a:endParaRPr lang="en-US" dirty="0"/>
          </a:p>
          <a:p>
            <a:r>
              <a:rPr lang="en-US" dirty="0"/>
              <a:t>Military status, housing status, lawful source of income and victim of domestic abuse are state only categories</a:t>
            </a:r>
          </a:p>
        </p:txBody>
      </p:sp>
      <p:sp>
        <p:nvSpPr>
          <p:cNvPr id="4" name="Slide Number Placeholder 3"/>
          <p:cNvSpPr>
            <a:spLocks noGrp="1"/>
          </p:cNvSpPr>
          <p:nvPr>
            <p:ph type="sldNum" sz="quarter" idx="10"/>
          </p:nvPr>
        </p:nvSpPr>
        <p:spPr/>
        <p:txBody>
          <a:bodyPr/>
          <a:lstStyle/>
          <a:p>
            <a:fld id="{DE744D81-8550-4020-8F21-0E21EEE3AF09}" type="slidenum">
              <a:rPr lang="en-US" smtClean="0"/>
              <a:t>12</a:t>
            </a:fld>
            <a:endParaRPr lang="en-US"/>
          </a:p>
        </p:txBody>
      </p:sp>
    </p:spTree>
    <p:extLst>
      <p:ext uri="{BB962C8B-B14F-4D97-AF65-F5344CB8AC3E}">
        <p14:creationId xmlns:p14="http://schemas.microsoft.com/office/powerpoint/2010/main" val="107316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subsection of the FHPA – it is impossible to parse </a:t>
            </a:r>
          </a:p>
          <a:p>
            <a:endParaRPr lang="en-US" dirty="0"/>
          </a:p>
        </p:txBody>
      </p:sp>
      <p:sp>
        <p:nvSpPr>
          <p:cNvPr id="4" name="Slide Number Placeholder 3"/>
          <p:cNvSpPr>
            <a:spLocks noGrp="1"/>
          </p:cNvSpPr>
          <p:nvPr>
            <p:ph type="sldNum" sz="quarter" idx="5"/>
          </p:nvPr>
        </p:nvSpPr>
        <p:spPr/>
        <p:txBody>
          <a:bodyPr/>
          <a:lstStyle/>
          <a:p>
            <a:fld id="{DE744D81-8550-4020-8F21-0E21EEE3AF09}" type="slidenum">
              <a:rPr lang="en-US" smtClean="0"/>
              <a:t>13</a:t>
            </a:fld>
            <a:endParaRPr lang="en-US"/>
          </a:p>
        </p:txBody>
      </p:sp>
    </p:spTree>
    <p:extLst>
      <p:ext uri="{BB962C8B-B14F-4D97-AF65-F5344CB8AC3E}">
        <p14:creationId xmlns:p14="http://schemas.microsoft.com/office/powerpoint/2010/main" val="1194708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This is the “what”</a:t>
            </a:r>
          </a:p>
        </p:txBody>
      </p:sp>
      <p:sp>
        <p:nvSpPr>
          <p:cNvPr id="4" name="Slide Number Placeholder 3"/>
          <p:cNvSpPr>
            <a:spLocks noGrp="1"/>
          </p:cNvSpPr>
          <p:nvPr>
            <p:ph type="sldNum" sz="quarter" idx="10"/>
          </p:nvPr>
        </p:nvSpPr>
        <p:spPr/>
        <p:txBody>
          <a:bodyPr/>
          <a:lstStyle/>
          <a:p>
            <a:pPr defTabSz="931774">
              <a:defRPr/>
            </a:pPr>
            <a:fld id="{20A8B6B8-6E30-40D7-A977-6E40CF794B78}"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8029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Modifications is changes to physical environment; accommodations are usually adaptations to policies</a:t>
            </a:r>
          </a:p>
          <a:p>
            <a:endParaRPr lang="en-US" dirty="0"/>
          </a:p>
          <a:p>
            <a:r>
              <a:rPr lang="en-US" dirty="0"/>
              <a:t>Anti-retaliation provision </a:t>
            </a:r>
          </a:p>
        </p:txBody>
      </p:sp>
      <p:sp>
        <p:nvSpPr>
          <p:cNvPr id="4" name="Slide Number Placeholder 3"/>
          <p:cNvSpPr>
            <a:spLocks noGrp="1"/>
          </p:cNvSpPr>
          <p:nvPr>
            <p:ph type="sldNum" sz="quarter" idx="10"/>
          </p:nvPr>
        </p:nvSpPr>
        <p:spPr/>
        <p:txBody>
          <a:bodyPr/>
          <a:lstStyle/>
          <a:p>
            <a:pPr defTabSz="931774">
              <a:defRPr/>
            </a:pPr>
            <a:fld id="{20A8B6B8-6E30-40D7-A977-6E40CF794B78}"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61012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44D81-8550-4020-8F21-0E21EEE3AF09}" type="slidenum">
              <a:rPr lang="en-US" smtClean="0"/>
              <a:t>16</a:t>
            </a:fld>
            <a:endParaRPr lang="en-US"/>
          </a:p>
        </p:txBody>
      </p:sp>
    </p:spTree>
    <p:extLst>
      <p:ext uri="{BB962C8B-B14F-4D97-AF65-F5344CB8AC3E}">
        <p14:creationId xmlns:p14="http://schemas.microsoft.com/office/powerpoint/2010/main" val="2483616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state-only category. Because statistically section 8 vouchers go to people who belong to minority groups, such as disability, people of color, we have co-filed with HUD if the complainant belongs to one of those minority groups because of disparate impact</a:t>
            </a:r>
          </a:p>
        </p:txBody>
      </p:sp>
      <p:sp>
        <p:nvSpPr>
          <p:cNvPr id="4" name="Slide Number Placeholder 3"/>
          <p:cNvSpPr>
            <a:spLocks noGrp="1"/>
          </p:cNvSpPr>
          <p:nvPr>
            <p:ph type="sldNum" sz="quarter" idx="5"/>
          </p:nvPr>
        </p:nvSpPr>
        <p:spPr/>
        <p:txBody>
          <a:bodyPr/>
          <a:lstStyle/>
          <a:p>
            <a:fld id="{DE744D81-8550-4020-8F21-0E21EEE3AF09}" type="slidenum">
              <a:rPr lang="en-US" smtClean="0"/>
              <a:t>17</a:t>
            </a:fld>
            <a:endParaRPr lang="en-US"/>
          </a:p>
        </p:txBody>
      </p:sp>
    </p:spTree>
    <p:extLst>
      <p:ext uri="{BB962C8B-B14F-4D97-AF65-F5344CB8AC3E}">
        <p14:creationId xmlns:p14="http://schemas.microsoft.com/office/powerpoint/2010/main" val="3419916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lawful source of income? </a:t>
            </a:r>
          </a:p>
        </p:txBody>
      </p:sp>
      <p:sp>
        <p:nvSpPr>
          <p:cNvPr id="4" name="Slide Number Placeholder 3"/>
          <p:cNvSpPr>
            <a:spLocks noGrp="1"/>
          </p:cNvSpPr>
          <p:nvPr>
            <p:ph type="sldNum" sz="quarter" idx="5"/>
          </p:nvPr>
        </p:nvSpPr>
        <p:spPr/>
        <p:txBody>
          <a:bodyPr/>
          <a:lstStyle/>
          <a:p>
            <a:fld id="{DE744D81-8550-4020-8F21-0E21EEE3AF09}" type="slidenum">
              <a:rPr lang="en-US" smtClean="0"/>
              <a:t>18</a:t>
            </a:fld>
            <a:endParaRPr lang="en-US"/>
          </a:p>
        </p:txBody>
      </p:sp>
    </p:spTree>
    <p:extLst>
      <p:ext uri="{BB962C8B-B14F-4D97-AF65-F5344CB8AC3E}">
        <p14:creationId xmlns:p14="http://schemas.microsoft.com/office/powerpoint/2010/main" val="2571334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44D81-8550-4020-8F21-0E21EEE3AF09}" type="slidenum">
              <a:rPr lang="en-US" smtClean="0"/>
              <a:t>19</a:t>
            </a:fld>
            <a:endParaRPr lang="en-US"/>
          </a:p>
        </p:txBody>
      </p:sp>
    </p:spTree>
    <p:extLst>
      <p:ext uri="{BB962C8B-B14F-4D97-AF65-F5344CB8AC3E}">
        <p14:creationId xmlns:p14="http://schemas.microsoft.com/office/powerpoint/2010/main" val="119953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700" dirty="0"/>
              <a:t>Commission’s ROLE</a:t>
            </a:r>
          </a:p>
          <a:p>
            <a:r>
              <a:rPr lang="en-US" sz="3700" dirty="0"/>
              <a:t>PROCESS</a:t>
            </a:r>
          </a:p>
          <a:p>
            <a:r>
              <a:rPr lang="en-US" sz="3700" dirty="0"/>
              <a:t>What you should know</a:t>
            </a:r>
          </a:p>
        </p:txBody>
      </p:sp>
      <p:sp>
        <p:nvSpPr>
          <p:cNvPr id="4" name="Slide Number Placeholder 3"/>
          <p:cNvSpPr>
            <a:spLocks noGrp="1"/>
          </p:cNvSpPr>
          <p:nvPr>
            <p:ph type="sldNum" sz="quarter" idx="5"/>
          </p:nvPr>
        </p:nvSpPr>
        <p:spPr/>
        <p:txBody>
          <a:bodyPr/>
          <a:lstStyle/>
          <a:p>
            <a:fld id="{DE744D81-8550-4020-8F21-0E21EEE3AF09}" type="slidenum">
              <a:rPr lang="en-US" smtClean="0"/>
              <a:t>2</a:t>
            </a:fld>
            <a:endParaRPr lang="en-US"/>
          </a:p>
        </p:txBody>
      </p:sp>
    </p:spTree>
    <p:extLst>
      <p:ext uri="{BB962C8B-B14F-4D97-AF65-F5344CB8AC3E}">
        <p14:creationId xmlns:p14="http://schemas.microsoft.com/office/powerpoint/2010/main" val="3808795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objections/defenses: </a:t>
            </a:r>
          </a:p>
          <a:p>
            <a:r>
              <a:rPr lang="en-US" u="sng" dirty="0"/>
              <a:t>Must offer one-year lease to begin with</a:t>
            </a:r>
            <a:r>
              <a:rPr lang="en-US" dirty="0"/>
              <a:t>: CHRO v. Sullivan, 739 A.3d 238 (Ct. 1999)</a:t>
            </a:r>
          </a:p>
          <a:p>
            <a:r>
              <a:rPr lang="en-US" dirty="0"/>
              <a:t>“</a:t>
            </a:r>
            <a:r>
              <a:rPr lang="en-US" b="0" i="0" dirty="0">
                <a:solidFill>
                  <a:srgbClr val="1F1F1F"/>
                </a:solidFill>
                <a:effectLst/>
                <a:latin typeface="Source Sans Pro" panose="020B0503030403020204" pitchFamily="34" charset="0"/>
              </a:rPr>
              <a:t>whether the broad prohibition against </a:t>
            </a:r>
            <a:r>
              <a:rPr lang="en-US" b="1" i="0" dirty="0">
                <a:solidFill>
                  <a:srgbClr val="3D3D3D"/>
                </a:solidFill>
                <a:effectLst/>
                <a:latin typeface="Source Sans Pro" panose="020B0503030403020204" pitchFamily="34" charset="0"/>
              </a:rPr>
              <a:t>discrimination</a:t>
            </a:r>
            <a:r>
              <a:rPr lang="en-US" b="0" i="0" dirty="0">
                <a:solidFill>
                  <a:srgbClr val="1F1F1F"/>
                </a:solidFill>
                <a:effectLst/>
                <a:latin typeface="Source Sans Pro" panose="020B0503030403020204" pitchFamily="34" charset="0"/>
              </a:rPr>
              <a:t> based on </a:t>
            </a:r>
            <a:r>
              <a:rPr lang="en-US" b="1" i="0" dirty="0">
                <a:solidFill>
                  <a:srgbClr val="3D3D3D"/>
                </a:solidFill>
                <a:effectLst/>
                <a:latin typeface="Source Sans Pro" panose="020B0503030403020204" pitchFamily="34" charset="0"/>
              </a:rPr>
              <a:t>source</a:t>
            </a:r>
            <a:r>
              <a:rPr lang="en-US" b="0" i="0" dirty="0">
                <a:solidFill>
                  <a:srgbClr val="1F1F1F"/>
                </a:solidFill>
                <a:effectLst/>
                <a:latin typeface="Source Sans Pro" panose="020B0503030403020204" pitchFamily="34" charset="0"/>
              </a:rPr>
              <a:t> of </a:t>
            </a:r>
            <a:r>
              <a:rPr lang="en-US" b="1" i="0" dirty="0">
                <a:solidFill>
                  <a:srgbClr val="3D3D3D"/>
                </a:solidFill>
                <a:effectLst/>
                <a:latin typeface="Source Sans Pro" panose="020B0503030403020204" pitchFamily="34" charset="0"/>
              </a:rPr>
              <a:t>income</a:t>
            </a:r>
            <a:r>
              <a:rPr lang="en-US" b="0" i="0" dirty="0">
                <a:solidFill>
                  <a:srgbClr val="1F1F1F"/>
                </a:solidFill>
                <a:effectLst/>
                <a:latin typeface="Source Sans Pro" panose="020B0503030403020204" pitchFamily="34" charset="0"/>
              </a:rPr>
              <a:t> requires landlords to adhere to the requirements of the section 8 program for prospective section 8 tenants, or whether a landlord's insistence on using its own lease constitutes a defense to the antidiscrimination mandate.”</a:t>
            </a:r>
          </a:p>
          <a:p>
            <a:r>
              <a:rPr lang="en-US" b="0" i="0" dirty="0">
                <a:solidFill>
                  <a:srgbClr val="1F1F1F"/>
                </a:solidFill>
                <a:effectLst/>
                <a:latin typeface="Source Sans Pro" panose="020B0503030403020204" pitchFamily="34" charset="0"/>
              </a:rPr>
              <a:t>“to allow an exception to its antidiscrimination provisions for those landlords who refuse to use the required section 8 lease, would eviscerate the basic protection envisioned by the statute. It would lead to the unreasonable result that while the legislature mandated that landlords may not reject tenants because their income included section 8 assistance, the legislature at the same time also intended that landlords might avoid the statutory mandate by refusing to accede to a condition essential to its fulfillment.”</a:t>
            </a:r>
          </a:p>
          <a:p>
            <a:endParaRPr lang="en-US" b="0" i="0" dirty="0">
              <a:solidFill>
                <a:srgbClr val="1F1F1F"/>
              </a:solidFill>
              <a:effectLst/>
              <a:latin typeface="Source Sans Pro" panose="020B0503030403020204" pitchFamily="34" charset="0"/>
            </a:endParaRPr>
          </a:p>
          <a:p>
            <a:r>
              <a:rPr lang="en-US" u="sng" dirty="0"/>
              <a:t>Screening company disproportionately screened out section 8 holders</a:t>
            </a:r>
            <a:r>
              <a:rPr lang="en-US" u="none" dirty="0"/>
              <a:t>: Louis v. </a:t>
            </a:r>
            <a:r>
              <a:rPr lang="en-US" u="none" dirty="0" err="1"/>
              <a:t>Saferent</a:t>
            </a:r>
            <a:r>
              <a:rPr lang="en-US" u="none" dirty="0"/>
              <a:t> Solutions, 685 F.Supp.3d 19 (</a:t>
            </a:r>
            <a:r>
              <a:rPr lang="en-US" u="none" dirty="0" err="1"/>
              <a:t>D.Mass</a:t>
            </a:r>
            <a:r>
              <a:rPr lang="en-US" u="none" dirty="0"/>
              <a:t>. 2023). Section 8 holders tended to have lower credit scores, so screening disproportionately eliminated HCV holders (MTD case)</a:t>
            </a:r>
          </a:p>
          <a:p>
            <a:endParaRPr lang="en-US" u="none" dirty="0"/>
          </a:p>
          <a:p>
            <a:r>
              <a:rPr lang="en-US" u="sng" dirty="0"/>
              <a:t>Realtor/Broker said owner didn’t want to wait for section 8 process to rent unit</a:t>
            </a:r>
            <a:r>
              <a:rPr lang="en-US" u="none" dirty="0"/>
              <a:t>: 272 A.3d 150 (Ct. 2022) repeatedly said to applicant you didn’t inform me about section 8 before, owner doesn’t want to wait, indicating section 8 was barrier for renting </a:t>
            </a:r>
          </a:p>
          <a:p>
            <a:endParaRPr lang="en-US" u="none" dirty="0"/>
          </a:p>
          <a:p>
            <a:r>
              <a:rPr lang="en-US" u="none" dirty="0"/>
              <a:t>Recently, landlord refused to sign paperwork that would have allowed use of subsidy for rental deposit</a:t>
            </a:r>
          </a:p>
          <a:p>
            <a:r>
              <a:rPr lang="en-US" u="none" dirty="0"/>
              <a:t>Assessing a property fee on top of rent (voucher can’t be used for anything besides rent)</a:t>
            </a:r>
            <a:endParaRPr lang="en-US" u="sng" dirty="0"/>
          </a:p>
        </p:txBody>
      </p:sp>
      <p:sp>
        <p:nvSpPr>
          <p:cNvPr id="4" name="Slide Number Placeholder 3"/>
          <p:cNvSpPr>
            <a:spLocks noGrp="1"/>
          </p:cNvSpPr>
          <p:nvPr>
            <p:ph type="sldNum" sz="quarter" idx="5"/>
          </p:nvPr>
        </p:nvSpPr>
        <p:spPr/>
        <p:txBody>
          <a:bodyPr/>
          <a:lstStyle/>
          <a:p>
            <a:fld id="{DE744D81-8550-4020-8F21-0E21EEE3AF09}" type="slidenum">
              <a:rPr lang="en-US" smtClean="0"/>
              <a:t>20</a:t>
            </a:fld>
            <a:endParaRPr lang="en-US"/>
          </a:p>
        </p:txBody>
      </p:sp>
    </p:spTree>
    <p:extLst>
      <p:ext uri="{BB962C8B-B14F-4D97-AF65-F5344CB8AC3E}">
        <p14:creationId xmlns:p14="http://schemas.microsoft.com/office/powerpoint/2010/main" val="3831412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RI has issue with its discriminatory advertising provision – it doesn’t cover statements (just adverts), so if landlord or agent says something discriminatory in person it may not be covered</a:t>
            </a:r>
          </a:p>
        </p:txBody>
      </p:sp>
      <p:sp>
        <p:nvSpPr>
          <p:cNvPr id="4" name="Slide Number Placeholder 3"/>
          <p:cNvSpPr>
            <a:spLocks noGrp="1"/>
          </p:cNvSpPr>
          <p:nvPr>
            <p:ph type="sldNum" sz="quarter" idx="5"/>
          </p:nvPr>
        </p:nvSpPr>
        <p:spPr/>
        <p:txBody>
          <a:bodyPr/>
          <a:lstStyle/>
          <a:p>
            <a:fld id="{DE744D81-8550-4020-8F21-0E21EEE3AF09}" type="slidenum">
              <a:rPr lang="en-US" smtClean="0"/>
              <a:t>21</a:t>
            </a:fld>
            <a:endParaRPr lang="en-US"/>
          </a:p>
        </p:txBody>
      </p:sp>
    </p:spTree>
    <p:extLst>
      <p:ext uri="{BB962C8B-B14F-4D97-AF65-F5344CB8AC3E}">
        <p14:creationId xmlns:p14="http://schemas.microsoft.com/office/powerpoint/2010/main" val="1970915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0A8B6B8-6E30-40D7-A977-6E40CF794B78}"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80295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44D81-8550-4020-8F21-0E21EEE3AF09}" type="slidenum">
              <a:rPr lang="en-US" smtClean="0"/>
              <a:t>23</a:t>
            </a:fld>
            <a:endParaRPr lang="en-US"/>
          </a:p>
        </p:txBody>
      </p:sp>
    </p:spTree>
    <p:extLst>
      <p:ext uri="{BB962C8B-B14F-4D97-AF65-F5344CB8AC3E}">
        <p14:creationId xmlns:p14="http://schemas.microsoft.com/office/powerpoint/2010/main" val="486621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44D81-8550-4020-8F21-0E21EEE3AF09}" type="slidenum">
              <a:rPr lang="en-US" smtClean="0"/>
              <a:t>24</a:t>
            </a:fld>
            <a:endParaRPr lang="en-US"/>
          </a:p>
        </p:txBody>
      </p:sp>
    </p:spTree>
    <p:extLst>
      <p:ext uri="{BB962C8B-B14F-4D97-AF65-F5344CB8AC3E}">
        <p14:creationId xmlns:p14="http://schemas.microsoft.com/office/powerpoint/2010/main" val="2033466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allergies – we ask them to verify</a:t>
            </a:r>
          </a:p>
          <a:p>
            <a:r>
              <a:rPr lang="en-US" dirty="0"/>
              <a:t>Undue burden – guy asked condo to install elevator in his unit</a:t>
            </a:r>
          </a:p>
        </p:txBody>
      </p:sp>
      <p:sp>
        <p:nvSpPr>
          <p:cNvPr id="4" name="Slide Number Placeholder 3"/>
          <p:cNvSpPr>
            <a:spLocks noGrp="1"/>
          </p:cNvSpPr>
          <p:nvPr>
            <p:ph type="sldNum" sz="quarter" idx="5"/>
          </p:nvPr>
        </p:nvSpPr>
        <p:spPr/>
        <p:txBody>
          <a:bodyPr/>
          <a:lstStyle/>
          <a:p>
            <a:fld id="{DE744D81-8550-4020-8F21-0E21EEE3AF09}" type="slidenum">
              <a:rPr lang="en-US" smtClean="0"/>
              <a:t>25</a:t>
            </a:fld>
            <a:endParaRPr lang="en-US"/>
          </a:p>
        </p:txBody>
      </p:sp>
    </p:spTree>
    <p:extLst>
      <p:ext uri="{BB962C8B-B14F-4D97-AF65-F5344CB8AC3E}">
        <p14:creationId xmlns:p14="http://schemas.microsoft.com/office/powerpoint/2010/main" val="3837504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44D81-8550-4020-8F21-0E21EEE3AF09}" type="slidenum">
              <a:rPr lang="en-US" smtClean="0"/>
              <a:t>26</a:t>
            </a:fld>
            <a:endParaRPr lang="en-US"/>
          </a:p>
        </p:txBody>
      </p:sp>
    </p:spTree>
    <p:extLst>
      <p:ext uri="{BB962C8B-B14F-4D97-AF65-F5344CB8AC3E}">
        <p14:creationId xmlns:p14="http://schemas.microsoft.com/office/powerpoint/2010/main" val="715019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44D81-8550-4020-8F21-0E21EEE3AF09}" type="slidenum">
              <a:rPr lang="en-US" smtClean="0"/>
              <a:t>27</a:t>
            </a:fld>
            <a:endParaRPr lang="en-US"/>
          </a:p>
        </p:txBody>
      </p:sp>
    </p:spTree>
    <p:extLst>
      <p:ext uri="{BB962C8B-B14F-4D97-AF65-F5344CB8AC3E}">
        <p14:creationId xmlns:p14="http://schemas.microsoft.com/office/powerpoint/2010/main" val="101832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23">
              <a:defRPr/>
            </a:pPr>
            <a:fld id="{20A8B6B8-6E30-40D7-A977-6E40CF794B78}" type="slidenum">
              <a:rPr lang="en-US">
                <a:solidFill>
                  <a:prstClr val="black"/>
                </a:solidFill>
                <a:latin typeface="Calibri" panose="020F0502020204030204"/>
              </a:rPr>
              <a:pPr defTabSz="931723">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652455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44D81-8550-4020-8F21-0E21EEE3AF09}" type="slidenum">
              <a:rPr lang="en-US" smtClean="0"/>
              <a:t>29</a:t>
            </a:fld>
            <a:endParaRPr lang="en-US"/>
          </a:p>
        </p:txBody>
      </p:sp>
    </p:spTree>
    <p:extLst>
      <p:ext uri="{BB962C8B-B14F-4D97-AF65-F5344CB8AC3E}">
        <p14:creationId xmlns:p14="http://schemas.microsoft.com/office/powerpoint/2010/main" val="67565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0A8B6B8-6E30-40D7-A977-6E40CF794B78}"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122276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744D81-8550-4020-8F21-0E21EEE3AF09}" type="slidenum">
              <a:rPr lang="en-US" smtClean="0"/>
              <a:t>30</a:t>
            </a:fld>
            <a:endParaRPr lang="en-US"/>
          </a:p>
        </p:txBody>
      </p:sp>
    </p:spTree>
    <p:extLst>
      <p:ext uri="{BB962C8B-B14F-4D97-AF65-F5344CB8AC3E}">
        <p14:creationId xmlns:p14="http://schemas.microsoft.com/office/powerpoint/2010/main" val="37289206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C1A4C5-9775-497D-A5F3-7D312FB518D5}" type="slidenum">
              <a:rPr lang="en-US" smtClean="0"/>
              <a:t>31</a:t>
            </a:fld>
            <a:endParaRPr lang="en-US"/>
          </a:p>
        </p:txBody>
      </p:sp>
    </p:spTree>
    <p:extLst>
      <p:ext uri="{BB962C8B-B14F-4D97-AF65-F5344CB8AC3E}">
        <p14:creationId xmlns:p14="http://schemas.microsoft.com/office/powerpoint/2010/main" val="3810039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1A4C5-9775-497D-A5F3-7D312FB518D5}" type="slidenum">
              <a:rPr lang="en-US" smtClean="0"/>
              <a:t>32</a:t>
            </a:fld>
            <a:endParaRPr lang="en-US"/>
          </a:p>
        </p:txBody>
      </p:sp>
    </p:spTree>
    <p:extLst>
      <p:ext uri="{BB962C8B-B14F-4D97-AF65-F5344CB8AC3E}">
        <p14:creationId xmlns:p14="http://schemas.microsoft.com/office/powerpoint/2010/main" val="4236050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C1A4C5-9775-497D-A5F3-7D312FB518D5}" type="slidenum">
              <a:rPr lang="en-US" smtClean="0"/>
              <a:t>33</a:t>
            </a:fld>
            <a:endParaRPr lang="en-US"/>
          </a:p>
        </p:txBody>
      </p:sp>
    </p:spTree>
    <p:extLst>
      <p:ext uri="{BB962C8B-B14F-4D97-AF65-F5344CB8AC3E}">
        <p14:creationId xmlns:p14="http://schemas.microsoft.com/office/powerpoint/2010/main" val="1335045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26">
              <a:defRPr/>
            </a:pPr>
            <a:fld id="{20A8B6B8-6E30-40D7-A977-6E40CF794B78}" type="slidenum">
              <a:rPr lang="en-US">
                <a:solidFill>
                  <a:prstClr val="black"/>
                </a:solidFill>
                <a:latin typeface="Calibri" panose="020F0502020204030204"/>
              </a:rPr>
              <a:pPr defTabSz="949426">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2511210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0A8B6B8-6E30-40D7-A977-6E40CF794B78}"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1880704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0A8B6B8-6E30-40D7-A977-6E40CF794B78}" type="slidenum">
              <a:rPr lang="en-US">
                <a:solidFill>
                  <a:prstClr val="black"/>
                </a:solidFill>
                <a:latin typeface="Calibri" panose="020F0502020204030204"/>
              </a:rPr>
              <a:pPr defTabSz="931774">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373088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44D81-8550-4020-8F21-0E21EEE3AF09}" type="slidenum">
              <a:rPr lang="en-US" smtClean="0"/>
              <a:t>4</a:t>
            </a:fld>
            <a:endParaRPr lang="en-US"/>
          </a:p>
        </p:txBody>
      </p:sp>
    </p:spTree>
    <p:extLst>
      <p:ext uri="{BB962C8B-B14F-4D97-AF65-F5344CB8AC3E}">
        <p14:creationId xmlns:p14="http://schemas.microsoft.com/office/powerpoint/2010/main" val="309521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744D81-8550-4020-8F21-0E21EEE3AF09}" type="slidenum">
              <a:rPr lang="en-US" smtClean="0"/>
              <a:t>5</a:t>
            </a:fld>
            <a:endParaRPr lang="en-US"/>
          </a:p>
        </p:txBody>
      </p:sp>
    </p:spTree>
    <p:extLst>
      <p:ext uri="{BB962C8B-B14F-4D97-AF65-F5344CB8AC3E}">
        <p14:creationId xmlns:p14="http://schemas.microsoft.com/office/powerpoint/2010/main" val="82536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a:p>
            <a:endParaRPr lang="en-US"/>
          </a:p>
          <a:p>
            <a:r>
              <a:rPr lang="en-US"/>
              <a:t>Civil Rights – no discrimination in business, denied participation in program/service for state or state-funded programs – </a:t>
            </a:r>
          </a:p>
          <a:p>
            <a:r>
              <a:rPr lang="en-US"/>
              <a:t>this is statute under which we take police complaints</a:t>
            </a:r>
          </a:p>
          <a:p>
            <a:endParaRPr lang="en-US"/>
          </a:p>
          <a:p>
            <a:r>
              <a:rPr lang="en-US"/>
              <a:t>ERA guarantees access for service animals</a:t>
            </a:r>
          </a:p>
          <a:p>
            <a:endParaRPr lang="en-US"/>
          </a:p>
          <a:p>
            <a:r>
              <a:rPr lang="en-US"/>
              <a:t>HIV/AIDS prohibits discrimination in </a:t>
            </a:r>
            <a:r>
              <a:rPr lang="en-US" b="0" i="0">
                <a:solidFill>
                  <a:srgbClr val="000000"/>
                </a:solidFill>
                <a:effectLst/>
                <a:latin typeface="Times New Roman" panose="02020603050405020304" pitchFamily="18" charset="0"/>
              </a:rPr>
              <a:t>housing, education, employment, the granting of credit, public accommodation, or delivery of services on basis of positive test (or perceived positive) and prohibits HIV testing as condition of employment</a:t>
            </a:r>
          </a:p>
        </p:txBody>
      </p:sp>
      <p:sp>
        <p:nvSpPr>
          <p:cNvPr id="4" name="Slide Number Placeholder 3"/>
          <p:cNvSpPr>
            <a:spLocks noGrp="1"/>
          </p:cNvSpPr>
          <p:nvPr>
            <p:ph type="sldNum" sz="quarter" idx="5"/>
          </p:nvPr>
        </p:nvSpPr>
        <p:spPr/>
        <p:txBody>
          <a:bodyPr/>
          <a:lstStyle/>
          <a:p>
            <a:fld id="{DE744D81-8550-4020-8F21-0E21EEE3AF09}" type="slidenum">
              <a:rPr lang="en-US" smtClean="0"/>
              <a:t>6</a:t>
            </a:fld>
            <a:endParaRPr lang="en-US"/>
          </a:p>
        </p:txBody>
      </p:sp>
    </p:spTree>
    <p:extLst>
      <p:ext uri="{BB962C8B-B14F-4D97-AF65-F5344CB8AC3E}">
        <p14:creationId xmlns:p14="http://schemas.microsoft.com/office/powerpoint/2010/main" val="62568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a:p>
            <a:endParaRPr lang="en-US"/>
          </a:p>
          <a:p>
            <a:r>
              <a:rPr lang="en-US"/>
              <a:t>Commission has contracts with Equal Employment Opportunities Commission (EEOC) and U.S. Dept Housing and Urban Development (HUD)</a:t>
            </a:r>
          </a:p>
          <a:p>
            <a:endParaRPr lang="en-US"/>
          </a:p>
          <a:p>
            <a:r>
              <a:rPr lang="en-US"/>
              <a:t>Investigate federal anti-discrimination statutes</a:t>
            </a:r>
          </a:p>
          <a:p>
            <a:endParaRPr lang="en-US"/>
          </a:p>
          <a:p>
            <a:r>
              <a:rPr lang="en-US"/>
              <a:t>Age discrimination in employment – 40+, in housing, can have 55+ communities</a:t>
            </a:r>
          </a:p>
          <a:p>
            <a:endParaRPr lang="en-US"/>
          </a:p>
          <a:p>
            <a:r>
              <a:rPr lang="en-US"/>
              <a:t>FEPA – Title VII</a:t>
            </a:r>
          </a:p>
          <a:p>
            <a:r>
              <a:rPr lang="en-US"/>
              <a:t>FHPA – Title VIII</a:t>
            </a:r>
          </a:p>
          <a:p>
            <a:r>
              <a:rPr lang="en-US"/>
              <a:t>Civil </a:t>
            </a:r>
            <a:r>
              <a:rPr lang="en-US" err="1"/>
              <a:t>Rts</a:t>
            </a:r>
            <a:r>
              <a:rPr lang="en-US"/>
              <a:t> Ppl Disabilities - ADA</a:t>
            </a:r>
          </a:p>
          <a:p>
            <a:endParaRPr lang="en-US"/>
          </a:p>
        </p:txBody>
      </p:sp>
      <p:sp>
        <p:nvSpPr>
          <p:cNvPr id="4" name="Slide Number Placeholder 3"/>
          <p:cNvSpPr>
            <a:spLocks noGrp="1"/>
          </p:cNvSpPr>
          <p:nvPr>
            <p:ph type="sldNum" sz="quarter" idx="5"/>
          </p:nvPr>
        </p:nvSpPr>
        <p:spPr/>
        <p:txBody>
          <a:bodyPr/>
          <a:lstStyle/>
          <a:p>
            <a:fld id="{DE744D81-8550-4020-8F21-0E21EEE3AF09}" type="slidenum">
              <a:rPr lang="en-US" smtClean="0"/>
              <a:t>7</a:t>
            </a:fld>
            <a:endParaRPr lang="en-US"/>
          </a:p>
        </p:txBody>
      </p:sp>
    </p:spTree>
    <p:extLst>
      <p:ext uri="{BB962C8B-B14F-4D97-AF65-F5344CB8AC3E}">
        <p14:creationId xmlns:p14="http://schemas.microsoft.com/office/powerpoint/2010/main" val="45113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Lauren Stats from FY 2024</a:t>
            </a:r>
          </a:p>
          <a:p>
            <a:endParaRPr lang="en-US" dirty="0"/>
          </a:p>
          <a:p>
            <a:r>
              <a:rPr lang="en-US" dirty="0"/>
              <a:t>These stats are for ALL cases, not just housing</a:t>
            </a:r>
          </a:p>
          <a:p>
            <a:r>
              <a:rPr lang="en-US" dirty="0"/>
              <a:t>383 total intake (30% increase of FY22) – 79% employment; 14% housing</a:t>
            </a:r>
          </a:p>
          <a:p>
            <a:r>
              <a:rPr lang="en-US" dirty="0"/>
              <a:t>Intake in first quarter for housing cases DOUBLE previous year</a:t>
            </a:r>
          </a:p>
          <a:p>
            <a:r>
              <a:rPr lang="en-US" dirty="0"/>
              <a:t>Avg. closure time – 332 days</a:t>
            </a:r>
          </a:p>
          <a:p>
            <a:r>
              <a:rPr lang="en-US" dirty="0"/>
              <a:t>PC – 8%</a:t>
            </a:r>
          </a:p>
          <a:p>
            <a:r>
              <a:rPr lang="en-US" dirty="0"/>
              <a:t>NPC – 30%</a:t>
            </a:r>
          </a:p>
          <a:p>
            <a:r>
              <a:rPr lang="en-US" dirty="0"/>
              <a:t>Settled before determination – 20% </a:t>
            </a:r>
          </a:p>
          <a:p>
            <a:endParaRPr lang="en-US" dirty="0"/>
          </a:p>
          <a:p>
            <a:r>
              <a:rPr lang="en-US" dirty="0"/>
              <a:t>Disability is also the most common housing complaint and the majority have to do with assistance animals</a:t>
            </a:r>
          </a:p>
          <a:p>
            <a:r>
              <a:rPr lang="en-US" dirty="0"/>
              <a:t>Not a complete list of protected categories – just the top five</a:t>
            </a:r>
          </a:p>
          <a:p>
            <a:endParaRPr lang="en-US" dirty="0"/>
          </a:p>
          <a:p>
            <a:endParaRPr lang="en-US" dirty="0"/>
          </a:p>
        </p:txBody>
      </p:sp>
      <p:sp>
        <p:nvSpPr>
          <p:cNvPr id="4" name="Slide Number Placeholder 3"/>
          <p:cNvSpPr>
            <a:spLocks noGrp="1"/>
          </p:cNvSpPr>
          <p:nvPr>
            <p:ph type="sldNum" sz="quarter" idx="5"/>
          </p:nvPr>
        </p:nvSpPr>
        <p:spPr/>
        <p:txBody>
          <a:bodyPr/>
          <a:lstStyle/>
          <a:p>
            <a:fld id="{DE744D81-8550-4020-8F21-0E21EEE3AF09}" type="slidenum">
              <a:rPr lang="en-US" smtClean="0"/>
              <a:t>8</a:t>
            </a:fld>
            <a:endParaRPr lang="en-US"/>
          </a:p>
        </p:txBody>
      </p:sp>
    </p:spTree>
    <p:extLst>
      <p:ext uri="{BB962C8B-B14F-4D97-AF65-F5344CB8AC3E}">
        <p14:creationId xmlns:p14="http://schemas.microsoft.com/office/powerpoint/2010/main" val="3914627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DE744D81-8550-4020-8F21-0E21EEE3AF09}" type="slidenum">
              <a:rPr lang="en-US" smtClean="0"/>
              <a:t>9</a:t>
            </a:fld>
            <a:endParaRPr lang="en-US"/>
          </a:p>
        </p:txBody>
      </p:sp>
    </p:spTree>
    <p:extLst>
      <p:ext uri="{BB962C8B-B14F-4D97-AF65-F5344CB8AC3E}">
        <p14:creationId xmlns:p14="http://schemas.microsoft.com/office/powerpoint/2010/main" val="240496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2DD67B-FA92-4E33-B3A6-57BFC794C7B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13966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DD67B-FA92-4E33-B3A6-57BFC794C7B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162833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DD67B-FA92-4E33-B3A6-57BFC794C7B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115063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6A48F-4A6B-4800-A6CD-E59B5B518BF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2366518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6A48F-4A6B-4800-A6CD-E59B5B518BF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175529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76A48F-4A6B-4800-A6CD-E59B5B518BF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3215010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6A48F-4A6B-4800-A6CD-E59B5B518BFE}"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423715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6A48F-4A6B-4800-A6CD-E59B5B518BFE}"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2932537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6A48F-4A6B-4800-A6CD-E59B5B518BFE}"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2183152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6A48F-4A6B-4800-A6CD-E59B5B518BFE}"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2850241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76A48F-4A6B-4800-A6CD-E59B5B518BFE}"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276263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2DD67B-FA92-4E33-B3A6-57BFC794C7B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827704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76A48F-4A6B-4800-A6CD-E59B5B518BFE}"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3195600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6A48F-4A6B-4800-A6CD-E59B5B518BF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873690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6A48F-4A6B-4800-A6CD-E59B5B518BFE}"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28B7-0156-4442-A1FD-21C217103DF4}" type="slidenum">
              <a:rPr lang="en-US" smtClean="0"/>
              <a:t>‹#›</a:t>
            </a:fld>
            <a:endParaRPr lang="en-US"/>
          </a:p>
        </p:txBody>
      </p:sp>
    </p:spTree>
    <p:extLst>
      <p:ext uri="{BB962C8B-B14F-4D97-AF65-F5344CB8AC3E}">
        <p14:creationId xmlns:p14="http://schemas.microsoft.com/office/powerpoint/2010/main" val="285929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2DD67B-FA92-4E33-B3A6-57BFC794C7B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107098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2DD67B-FA92-4E33-B3A6-57BFC794C7B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350065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2DD67B-FA92-4E33-B3A6-57BFC794C7BD}"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67154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2DD67B-FA92-4E33-B3A6-57BFC794C7BD}"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26776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DD67B-FA92-4E33-B3A6-57BFC794C7BD}"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130650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D2DD67B-FA92-4E33-B3A6-57BFC794C7B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191076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D2DD67B-FA92-4E33-B3A6-57BFC794C7B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891A9-8A52-4D33-B483-B23788A708F6}" type="slidenum">
              <a:rPr lang="en-US" smtClean="0"/>
              <a:t>‹#›</a:t>
            </a:fld>
            <a:endParaRPr lang="en-US"/>
          </a:p>
        </p:txBody>
      </p:sp>
    </p:spTree>
    <p:extLst>
      <p:ext uri="{BB962C8B-B14F-4D97-AF65-F5344CB8AC3E}">
        <p14:creationId xmlns:p14="http://schemas.microsoft.com/office/powerpoint/2010/main" val="257978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99000">
              <a:srgbClr val="0070C0"/>
            </a:gs>
            <a:gs pos="43000">
              <a:schemeClr val="tx2">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D2DD67B-FA92-4E33-B3A6-57BFC794C7BD}" type="datetimeFigureOut">
              <a:rPr lang="en-US" smtClean="0"/>
              <a:t>12/2/2024</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E891A9-8A52-4D33-B483-B23788A708F6}" type="slidenum">
              <a:rPr lang="en-US" smtClean="0"/>
              <a:t>‹#›</a:t>
            </a:fld>
            <a:endParaRPr lang="en-US"/>
          </a:p>
        </p:txBody>
      </p:sp>
    </p:spTree>
    <p:extLst>
      <p:ext uri="{BB962C8B-B14F-4D97-AF65-F5344CB8AC3E}">
        <p14:creationId xmlns:p14="http://schemas.microsoft.com/office/powerpoint/2010/main" val="1671605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766"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99000">
              <a:srgbClr val="0070C0"/>
            </a:gs>
            <a:gs pos="43000">
              <a:schemeClr val="tx2">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6A48F-4A6B-4800-A6CD-E59B5B518BFE}" type="datetimeFigureOut">
              <a:rPr lang="en-US" smtClean="0"/>
              <a:t>12/2/2024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228B7-0156-4442-A1FD-21C217103DF4}" type="slidenum">
              <a:rPr lang="en-US" smtClean="0"/>
              <a:t>‹#›</a:t>
            </a:fld>
            <a:endParaRPr lang="en-US"/>
          </a:p>
        </p:txBody>
      </p:sp>
    </p:spTree>
    <p:extLst>
      <p:ext uri="{BB962C8B-B14F-4D97-AF65-F5344CB8AC3E}">
        <p14:creationId xmlns:p14="http://schemas.microsoft.com/office/powerpoint/2010/main" val="2936324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uren.hill@richr.ri.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4.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5.JP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7000">
              <a:srgbClr val="6598D5">
                <a:alpha val="90000"/>
                <a:lumMod val="74000"/>
              </a:srgbClr>
            </a:gs>
            <a:gs pos="67000">
              <a:srgbClr val="0070C0">
                <a:alpha val="97000"/>
                <a:lumMod val="63000"/>
              </a:srgbClr>
            </a:gs>
            <a:gs pos="31000">
              <a:schemeClr val="accent1">
                <a:lumMod val="40000"/>
              </a:schemeClr>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5247" y="339287"/>
            <a:ext cx="5386217" cy="1325438"/>
          </a:xfrm>
        </p:spPr>
        <p:txBody>
          <a:bodyPr>
            <a:noAutofit/>
          </a:bodyPr>
          <a:lstStyle/>
          <a:p>
            <a:r>
              <a:rPr lang="en-US" sz="3000" b="1" dirty="0">
                <a:solidFill>
                  <a:schemeClr val="bg1"/>
                </a:solidFill>
                <a:effectLst>
                  <a:outerShdw blurRad="50800" dist="38100" algn="l" rotWithShape="0">
                    <a:prstClr val="black">
                      <a:alpha val="40000"/>
                    </a:prstClr>
                  </a:outerShdw>
                </a:effectLst>
                <a:latin typeface="Bookman Old Style" pitchFamily="18" charset="0"/>
              </a:rPr>
              <a:t>Rhode Island Commission for Human </a:t>
            </a:r>
            <a:r>
              <a:rPr lang="en-US" sz="3000" b="1" dirty="0">
                <a:solidFill>
                  <a:schemeClr val="bg1"/>
                </a:solidFill>
                <a:effectLst>
                  <a:outerShdw blurRad="38100" dist="38100" dir="2700000" algn="tl">
                    <a:srgbClr val="000000">
                      <a:alpha val="43137"/>
                    </a:srgbClr>
                  </a:outerShdw>
                </a:effectLst>
                <a:latin typeface="Bookman Old Style" pitchFamily="18" charset="0"/>
              </a:rPr>
              <a:t>Rights</a:t>
            </a:r>
          </a:p>
        </p:txBody>
      </p:sp>
      <p:sp>
        <p:nvSpPr>
          <p:cNvPr id="3" name="Subtitle 2"/>
          <p:cNvSpPr>
            <a:spLocks noGrp="1"/>
          </p:cNvSpPr>
          <p:nvPr>
            <p:ph type="subTitle" idx="1"/>
          </p:nvPr>
        </p:nvSpPr>
        <p:spPr>
          <a:xfrm>
            <a:off x="1252621" y="5410200"/>
            <a:ext cx="6800681" cy="876300"/>
          </a:xfrm>
        </p:spPr>
        <p:txBody>
          <a:bodyPr>
            <a:normAutofit/>
          </a:bodyPr>
          <a:lstStyle/>
          <a:p>
            <a:pPr>
              <a:lnSpc>
                <a:spcPct val="100000"/>
              </a:lnSpc>
            </a:pPr>
            <a:r>
              <a:rPr lang="en-US" sz="2000" dirty="0">
                <a:solidFill>
                  <a:schemeClr val="bg1"/>
                </a:solidFill>
                <a:latin typeface="Bookman Old Style" pitchFamily="18" charset="0"/>
              </a:rPr>
              <a:t>Lauren E. Hill, </a:t>
            </a:r>
            <a:r>
              <a:rPr lang="en-US" sz="2000" i="1" dirty="0">
                <a:solidFill>
                  <a:schemeClr val="bg1"/>
                </a:solidFill>
                <a:latin typeface="Bookman Old Style" pitchFamily="18" charset="0"/>
              </a:rPr>
              <a:t>Chief Legal Counsel</a:t>
            </a:r>
          </a:p>
          <a:p>
            <a:pPr>
              <a:lnSpc>
                <a:spcPct val="100000"/>
              </a:lnSpc>
            </a:pPr>
            <a:r>
              <a:rPr lang="en-US" sz="2000" dirty="0">
                <a:solidFill>
                  <a:srgbClr val="FFFF00"/>
                </a:solidFill>
                <a:latin typeface="Bookman Old Style" pitchFamily="18" charset="0"/>
                <a:hlinkClick r:id="rId3">
                  <a:extLst>
                    <a:ext uri="{A12FA001-AC4F-418D-AE19-62706E023703}">
                      <ahyp:hlinkClr xmlns:ahyp="http://schemas.microsoft.com/office/drawing/2018/hyperlinkcolor" val="tx"/>
                    </a:ext>
                  </a:extLst>
                </a:hlinkClick>
              </a:rPr>
              <a:t>Lauren.hill@richr.ri.gov</a:t>
            </a:r>
            <a:r>
              <a:rPr lang="en-US" sz="2000" dirty="0">
                <a:solidFill>
                  <a:schemeClr val="bg1"/>
                </a:solidFill>
                <a:latin typeface="Bookman Old Style" pitchFamily="18" charset="0"/>
              </a:rPr>
              <a:t>; 401-222-4477</a:t>
            </a:r>
          </a:p>
        </p:txBody>
      </p:sp>
      <p:pic>
        <p:nvPicPr>
          <p:cNvPr id="5" name="Picture 4">
            <a:extLst>
              <a:ext uri="{FF2B5EF4-FFF2-40B4-BE49-F238E27FC236}">
                <a16:creationId xmlns:a16="http://schemas.microsoft.com/office/drawing/2014/main" id="{1B02F131-651D-4184-9E51-49E6E3C2372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Layer>
                </a14:imgProps>
              </a:ext>
              <a:ext uri="{28A0092B-C50C-407E-A947-70E740481C1C}">
                <a14:useLocalDpi xmlns:a14="http://schemas.microsoft.com/office/drawing/2010/main" val="0"/>
              </a:ext>
            </a:extLst>
          </a:blip>
          <a:stretch>
            <a:fillRect/>
          </a:stretch>
        </p:blipFill>
        <p:spPr>
          <a:xfrm>
            <a:off x="882292" y="429812"/>
            <a:ext cx="1985805" cy="1985805"/>
          </a:xfrm>
          <a:prstGeom prst="rect">
            <a:avLst/>
          </a:prstGeom>
        </p:spPr>
      </p:pic>
      <p:sp>
        <p:nvSpPr>
          <p:cNvPr id="8" name="Subtitle 2">
            <a:extLst>
              <a:ext uri="{FF2B5EF4-FFF2-40B4-BE49-F238E27FC236}">
                <a16:creationId xmlns:a16="http://schemas.microsoft.com/office/drawing/2014/main" id="{EF861664-975B-4B6D-A95C-BF28C2D48284}"/>
              </a:ext>
            </a:extLst>
          </p:cNvPr>
          <p:cNvSpPr txBox="1">
            <a:spLocks/>
          </p:cNvSpPr>
          <p:nvPr/>
        </p:nvSpPr>
        <p:spPr>
          <a:xfrm>
            <a:off x="233363" y="3107151"/>
            <a:ext cx="8639175" cy="1431260"/>
          </a:xfrm>
          <a:prstGeom prst="rect">
            <a:avLst/>
          </a:prstGeom>
          <a:effectLst>
            <a:outerShdw blurRad="50800" dist="38100" dir="2700000" algn="tl" rotWithShape="0">
              <a:prstClr val="black">
                <a:alpha val="40000"/>
              </a:prstClr>
            </a:outerShdw>
          </a:effectLst>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i="1" dirty="0">
                <a:solidFill>
                  <a:srgbClr val="FFFF00"/>
                </a:solidFill>
                <a:latin typeface="Bookman Old Style" pitchFamily="18" charset="0"/>
              </a:rPr>
              <a:t>Special Legislative Commission</a:t>
            </a:r>
          </a:p>
          <a:p>
            <a:r>
              <a:rPr lang="en-US" sz="2800" b="1" i="1" dirty="0">
                <a:solidFill>
                  <a:srgbClr val="FFFF00"/>
                </a:solidFill>
                <a:latin typeface="Bookman Old Style" pitchFamily="18" charset="0"/>
              </a:rPr>
              <a:t>Overview of RICHR Housing Work</a:t>
            </a:r>
          </a:p>
          <a:p>
            <a:r>
              <a:rPr lang="en-US" b="1" i="1" dirty="0">
                <a:solidFill>
                  <a:srgbClr val="FFFF00"/>
                </a:solidFill>
                <a:latin typeface="Bookman Old Style" pitchFamily="18" charset="0"/>
              </a:rPr>
              <a:t>December 5, 2024</a:t>
            </a:r>
          </a:p>
        </p:txBody>
      </p:sp>
      <p:sp>
        <p:nvSpPr>
          <p:cNvPr id="9" name="Subtitle 2">
            <a:extLst>
              <a:ext uri="{FF2B5EF4-FFF2-40B4-BE49-F238E27FC236}">
                <a16:creationId xmlns:a16="http://schemas.microsoft.com/office/drawing/2014/main" id="{176750D9-4CE5-4558-91DA-DD2F653F6AD6}"/>
              </a:ext>
            </a:extLst>
          </p:cNvPr>
          <p:cNvSpPr txBox="1">
            <a:spLocks/>
          </p:cNvSpPr>
          <p:nvPr/>
        </p:nvSpPr>
        <p:spPr>
          <a:xfrm>
            <a:off x="4160859" y="1762676"/>
            <a:ext cx="2914992" cy="520814"/>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50" dirty="0">
              <a:solidFill>
                <a:schemeClr val="bg1"/>
              </a:solidFill>
              <a:latin typeface="Bookman Old Style" pitchFamily="18" charset="0"/>
            </a:endParaRPr>
          </a:p>
        </p:txBody>
      </p:sp>
    </p:spTree>
    <p:extLst>
      <p:ext uri="{BB962C8B-B14F-4D97-AF65-F5344CB8AC3E}">
        <p14:creationId xmlns:p14="http://schemas.microsoft.com/office/powerpoint/2010/main" val="304732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ADD7AE-0294-4EE2-9E5E-F6935435FA51}"/>
              </a:ext>
            </a:extLst>
          </p:cNvPr>
          <p:cNvGrpSpPr/>
          <p:nvPr/>
        </p:nvGrpSpPr>
        <p:grpSpPr>
          <a:xfrm>
            <a:off x="7714877" y="5403324"/>
            <a:ext cx="1196193" cy="1235302"/>
            <a:chOff x="7714877" y="5403324"/>
            <a:chExt cx="1196193" cy="1235302"/>
          </a:xfrm>
        </p:grpSpPr>
        <p:pic>
          <p:nvPicPr>
            <p:cNvPr id="2" name="Picture 1">
              <a:extLst>
                <a:ext uri="{FF2B5EF4-FFF2-40B4-BE49-F238E27FC236}">
                  <a16:creationId xmlns:a16="http://schemas.microsoft.com/office/drawing/2014/main" id="{CC0690AD-D945-484A-BA3B-0B37A0A86D34}"/>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831824" y="5403324"/>
              <a:ext cx="892629" cy="1052243"/>
            </a:xfrm>
            <a:prstGeom prst="ellipse">
              <a:avLst/>
            </a:prstGeom>
            <a:noFill/>
            <a:effectLst>
              <a:outerShdw blurRad="50800" dist="25400" dir="2700000" sx="98000" sy="98000" algn="tl" rotWithShape="0">
                <a:prstClr val="black">
                  <a:alpha val="40000"/>
                </a:prstClr>
              </a:outerShdw>
            </a:effectLst>
          </p:spPr>
        </p:pic>
        <p:sp>
          <p:nvSpPr>
            <p:cNvPr id="3" name="TextBox 2">
              <a:extLst>
                <a:ext uri="{FF2B5EF4-FFF2-40B4-BE49-F238E27FC236}">
                  <a16:creationId xmlns:a16="http://schemas.microsoft.com/office/drawing/2014/main" id="{4B65D1BE-734A-4F5F-A3D0-B5DB9F63B5D1}"/>
                </a:ext>
              </a:extLst>
            </p:cNvPr>
            <p:cNvSpPr txBox="1"/>
            <p:nvPr/>
          </p:nvSpPr>
          <p:spPr>
            <a:xfrm>
              <a:off x="7714877" y="6377016"/>
              <a:ext cx="1196193" cy="261610"/>
            </a:xfrm>
            <a:prstGeom prst="rect">
              <a:avLst/>
            </a:prstGeom>
            <a:noFill/>
            <a:ln>
              <a:noFill/>
            </a:ln>
            <a:effectLst/>
          </p:spPr>
          <p:txBody>
            <a:bodyPr wrap="square" rtlCol="0">
              <a:spAutoFit/>
            </a:bodyPr>
            <a:lstStyle/>
            <a:p>
              <a:r>
                <a:rPr lang="en-US" sz="1100" b="1" spc="20">
                  <a:solidFill>
                    <a:srgbClr val="61A4F5">
                      <a:alpha val="75000"/>
                    </a:srgbClr>
                  </a:solidFill>
                  <a:effectLst>
                    <a:outerShdw blurRad="38100" dist="38100" dir="2700000" algn="tl">
                      <a:srgbClr val="000000">
                        <a:alpha val="60000"/>
                      </a:srgbClr>
                    </a:outerShdw>
                  </a:effectLst>
                  <a:latin typeface="Rockwell Condensed" panose="02060603050405020104" pitchFamily="18" charset="0"/>
                </a:rPr>
                <a:t>www.richr.ri.gov</a:t>
              </a:r>
            </a:p>
          </p:txBody>
        </p:sp>
      </p:grpSp>
      <p:sp>
        <p:nvSpPr>
          <p:cNvPr id="8" name="Title 4">
            <a:extLst>
              <a:ext uri="{FF2B5EF4-FFF2-40B4-BE49-F238E27FC236}">
                <a16:creationId xmlns:a16="http://schemas.microsoft.com/office/drawing/2014/main" id="{22F8C253-D5D6-4767-A204-BFBFF77B1BD5}"/>
              </a:ext>
            </a:extLst>
          </p:cNvPr>
          <p:cNvSpPr txBox="1">
            <a:spLocks/>
          </p:cNvSpPr>
          <p:nvPr/>
        </p:nvSpPr>
        <p:spPr>
          <a:xfrm>
            <a:off x="628650" y="184484"/>
            <a:ext cx="7886700" cy="814353"/>
          </a:xfrm>
          <a:prstGeom prst="rect">
            <a:avLst/>
          </a:prstGeom>
        </p:spPr>
        <p:txBody>
          <a:bodyPr/>
          <a:lstStyle>
            <a:lvl1pPr algn="ctr" defTabSz="685766" rtl="0" eaLnBrk="1" latinLnBrk="0" hangingPunct="1">
              <a:spcBef>
                <a:spcPct val="0"/>
              </a:spcBef>
              <a:buNone/>
              <a:defRPr sz="3300" kern="1200">
                <a:solidFill>
                  <a:schemeClr val="tx1"/>
                </a:solidFill>
                <a:latin typeface="+mj-lt"/>
                <a:ea typeface="+mj-ea"/>
                <a:cs typeface="+mj-cs"/>
              </a:defRPr>
            </a:lvl1pPr>
          </a:lstStyle>
          <a:p>
            <a:r>
              <a:rPr lang="en-US" b="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Charge Process Summary</a:t>
            </a:r>
          </a:p>
        </p:txBody>
      </p:sp>
      <p:sp>
        <p:nvSpPr>
          <p:cNvPr id="9" name="Content Placeholder 5">
            <a:extLst>
              <a:ext uri="{FF2B5EF4-FFF2-40B4-BE49-F238E27FC236}">
                <a16:creationId xmlns:a16="http://schemas.microsoft.com/office/drawing/2014/main" id="{55E3E903-0976-477B-AAA9-92E6DC1B6555}"/>
              </a:ext>
            </a:extLst>
          </p:cNvPr>
          <p:cNvSpPr txBox="1">
            <a:spLocks/>
          </p:cNvSpPr>
          <p:nvPr/>
        </p:nvSpPr>
        <p:spPr>
          <a:xfrm>
            <a:off x="451413" y="1825625"/>
            <a:ext cx="8063937" cy="4351338"/>
          </a:xfrm>
          <a:prstGeom prst="rect">
            <a:avLst/>
          </a:prstGeom>
        </p:spPr>
        <p:txBody>
          <a:bodyPr>
            <a:normAutofit/>
          </a:bodyPr>
          <a:lstStyle>
            <a:lvl1pPr marL="257162" indent="-257162" algn="l" defTabSz="68576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nSpc>
                <a:spcPct val="150000"/>
              </a:lnSpc>
            </a:pPr>
            <a:endParaRPr lang="en-US" sz="2025">
              <a:solidFill>
                <a:schemeClr val="bg1"/>
              </a:solidFill>
              <a:latin typeface="Bookman Old Style" pitchFamily="18" charset="0"/>
            </a:endParaRPr>
          </a:p>
        </p:txBody>
      </p:sp>
      <p:pic>
        <p:nvPicPr>
          <p:cNvPr id="10" name="Picture 9">
            <a:extLst>
              <a:ext uri="{FF2B5EF4-FFF2-40B4-BE49-F238E27FC236}">
                <a16:creationId xmlns:a16="http://schemas.microsoft.com/office/drawing/2014/main" id="{FE604357-0B12-4CEF-B0A6-A58CFF622217}"/>
              </a:ext>
            </a:extLst>
          </p:cNvPr>
          <p:cNvPicPr>
            <a:picLocks noChangeAspect="1"/>
          </p:cNvPicPr>
          <p:nvPr/>
        </p:nvPicPr>
        <p:blipFill>
          <a:blip r:embed="rId5"/>
          <a:stretch>
            <a:fillRect/>
          </a:stretch>
        </p:blipFill>
        <p:spPr>
          <a:xfrm>
            <a:off x="1930400" y="998837"/>
            <a:ext cx="5283200" cy="5508326"/>
          </a:xfrm>
          <a:prstGeom prst="rect">
            <a:avLst/>
          </a:prstGeom>
        </p:spPr>
      </p:pic>
    </p:spTree>
    <p:extLst>
      <p:ext uri="{BB962C8B-B14F-4D97-AF65-F5344CB8AC3E}">
        <p14:creationId xmlns:p14="http://schemas.microsoft.com/office/powerpoint/2010/main" val="168651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7A3331-3F10-4315-B097-DAD854609773}"/>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
        <p:nvSpPr>
          <p:cNvPr id="6" name="Title 5">
            <a:extLst>
              <a:ext uri="{FF2B5EF4-FFF2-40B4-BE49-F238E27FC236}">
                <a16:creationId xmlns:a16="http://schemas.microsoft.com/office/drawing/2014/main" id="{797336B4-90E5-0D60-CEF4-0ACBFBDD0A14}"/>
              </a:ext>
            </a:extLst>
          </p:cNvPr>
          <p:cNvSpPr>
            <a:spLocks noGrp="1"/>
          </p:cNvSpPr>
          <p:nvPr>
            <p:ph type="title"/>
          </p:nvPr>
        </p:nvSpPr>
        <p:spPr/>
        <p:txBody>
          <a:bodyPr/>
          <a:lstStyle/>
          <a:p>
            <a:endParaRPr lang="en-US"/>
          </a:p>
        </p:txBody>
      </p:sp>
      <p:pic>
        <p:nvPicPr>
          <p:cNvPr id="12" name="Picture 11" descr="Table&#10;&#10;Description automatically generated">
            <a:extLst>
              <a:ext uri="{FF2B5EF4-FFF2-40B4-BE49-F238E27FC236}">
                <a16:creationId xmlns:a16="http://schemas.microsoft.com/office/drawing/2014/main" id="{DC0E1027-467F-8190-ACE9-A8971F9F5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3175" y="239732"/>
            <a:ext cx="4837649" cy="6343630"/>
          </a:xfrm>
          <a:prstGeom prst="rect">
            <a:avLst/>
          </a:prstGeom>
        </p:spPr>
      </p:pic>
    </p:spTree>
    <p:extLst>
      <p:ext uri="{BB962C8B-B14F-4D97-AF65-F5344CB8AC3E}">
        <p14:creationId xmlns:p14="http://schemas.microsoft.com/office/powerpoint/2010/main" val="179236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DA329E4-4ACD-4D7A-BEB3-8B7D52C0FC8B}"/>
              </a:ext>
            </a:extLst>
          </p:cNvPr>
          <p:cNvSpPr txBox="1">
            <a:spLocks/>
          </p:cNvSpPr>
          <p:nvPr/>
        </p:nvSpPr>
        <p:spPr>
          <a:xfrm>
            <a:off x="628650" y="370390"/>
            <a:ext cx="7886700" cy="807471"/>
          </a:xfrm>
          <a:prstGeom prst="rect">
            <a:avLst/>
          </a:prstGeom>
        </p:spPr>
        <p:txBody>
          <a:bodyPr>
            <a:normAutofit/>
          </a:bodyPr>
          <a:lstStyle>
            <a:lvl1pPr algn="ctr" defTabSz="685766" rtl="0" eaLnBrk="1" latinLnBrk="0" hangingPunct="1">
              <a:spcBef>
                <a:spcPct val="0"/>
              </a:spcBef>
              <a:buNone/>
              <a:defRPr sz="3300" kern="1200">
                <a:solidFill>
                  <a:schemeClr val="tx1"/>
                </a:solidFill>
                <a:latin typeface="+mj-lt"/>
                <a:ea typeface="+mj-ea"/>
                <a:cs typeface="+mj-cs"/>
              </a:defRPr>
            </a:lvl1pPr>
          </a:lstStyle>
          <a:p>
            <a:r>
              <a:rPr lang="en-US" sz="4100" b="1" dirty="0">
                <a:solidFill>
                  <a:srgbClr val="FFFF00"/>
                </a:solidFill>
                <a:effectLst>
                  <a:outerShdw blurRad="38100" dist="38100" dir="2700000" algn="tl">
                    <a:srgbClr val="000000">
                      <a:alpha val="43137"/>
                    </a:srgbClr>
                  </a:outerShdw>
                </a:effectLst>
                <a:latin typeface="Bookman Old Style" pitchFamily="18" charset="0"/>
              </a:rPr>
              <a:t>Protected Categories</a:t>
            </a:r>
          </a:p>
        </p:txBody>
      </p:sp>
      <p:sp>
        <p:nvSpPr>
          <p:cNvPr id="7" name="Content Placeholder 2">
            <a:extLst>
              <a:ext uri="{FF2B5EF4-FFF2-40B4-BE49-F238E27FC236}">
                <a16:creationId xmlns:a16="http://schemas.microsoft.com/office/drawing/2014/main" id="{59AC9CC2-9545-482D-98C8-8D5F1ABCA8FD}"/>
              </a:ext>
            </a:extLst>
          </p:cNvPr>
          <p:cNvSpPr txBox="1">
            <a:spLocks/>
          </p:cNvSpPr>
          <p:nvPr/>
        </p:nvSpPr>
        <p:spPr>
          <a:xfrm>
            <a:off x="639352" y="1311437"/>
            <a:ext cx="4038600" cy="4499526"/>
          </a:xfrm>
          <a:prstGeom prst="rect">
            <a:avLst/>
          </a:prstGeom>
        </p:spPr>
        <p:txBody>
          <a:bodyPr>
            <a:normAutofit/>
          </a:bodyPr>
          <a:lstStyle>
            <a:lvl1pPr marL="257162" indent="-257162" algn="l" defTabSz="68576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solidFill>
                  <a:schemeClr val="bg1"/>
                </a:solidFill>
                <a:latin typeface="Bookman Old Style" pitchFamily="18" charset="0"/>
              </a:rPr>
              <a:t>Race</a:t>
            </a:r>
          </a:p>
          <a:p>
            <a:r>
              <a:rPr lang="en-US" dirty="0">
                <a:solidFill>
                  <a:schemeClr val="bg1"/>
                </a:solidFill>
                <a:latin typeface="Bookman Old Style" pitchFamily="18" charset="0"/>
              </a:rPr>
              <a:t>Color</a:t>
            </a:r>
          </a:p>
          <a:p>
            <a:r>
              <a:rPr lang="en-US" dirty="0">
                <a:solidFill>
                  <a:schemeClr val="bg1"/>
                </a:solidFill>
                <a:latin typeface="Bookman Old Style" pitchFamily="18" charset="0"/>
              </a:rPr>
              <a:t>National/Ancestral Origin</a:t>
            </a:r>
          </a:p>
          <a:p>
            <a:r>
              <a:rPr lang="en-US" dirty="0">
                <a:solidFill>
                  <a:schemeClr val="bg1"/>
                </a:solidFill>
                <a:latin typeface="Bookman Old Style" pitchFamily="18" charset="0"/>
              </a:rPr>
              <a:t>Physical Disability</a:t>
            </a:r>
          </a:p>
          <a:p>
            <a:r>
              <a:rPr lang="en-US" dirty="0">
                <a:solidFill>
                  <a:schemeClr val="bg1"/>
                </a:solidFill>
                <a:latin typeface="Bookman Old Style" pitchFamily="18" charset="0"/>
              </a:rPr>
              <a:t>Mental Disability</a:t>
            </a:r>
          </a:p>
          <a:p>
            <a:r>
              <a:rPr lang="en-US" dirty="0">
                <a:solidFill>
                  <a:schemeClr val="bg1"/>
                </a:solidFill>
                <a:latin typeface="Bookman Old Style" pitchFamily="18" charset="0"/>
              </a:rPr>
              <a:t>Age </a:t>
            </a:r>
          </a:p>
          <a:p>
            <a:r>
              <a:rPr lang="en-US" dirty="0">
                <a:solidFill>
                  <a:schemeClr val="bg1"/>
                </a:solidFill>
                <a:latin typeface="Bookman Old Style" pitchFamily="18" charset="0"/>
              </a:rPr>
              <a:t>Sex</a:t>
            </a:r>
          </a:p>
          <a:p>
            <a:pPr lvl="1"/>
            <a:r>
              <a:rPr lang="en-US" sz="2400" dirty="0">
                <a:solidFill>
                  <a:schemeClr val="bg1"/>
                </a:solidFill>
                <a:latin typeface="Bookman Old Style" pitchFamily="18" charset="0"/>
              </a:rPr>
              <a:t>Pregnancy</a:t>
            </a:r>
          </a:p>
          <a:p>
            <a:pPr lvl="1"/>
            <a:r>
              <a:rPr lang="en-US" sz="2400" dirty="0">
                <a:solidFill>
                  <a:schemeClr val="bg1"/>
                </a:solidFill>
                <a:latin typeface="Bookman Old Style" pitchFamily="18" charset="0"/>
              </a:rPr>
              <a:t>Sexual Harassment</a:t>
            </a:r>
          </a:p>
        </p:txBody>
      </p:sp>
      <p:sp>
        <p:nvSpPr>
          <p:cNvPr id="8" name="Content Placeholder 3">
            <a:extLst>
              <a:ext uri="{FF2B5EF4-FFF2-40B4-BE49-F238E27FC236}">
                <a16:creationId xmlns:a16="http://schemas.microsoft.com/office/drawing/2014/main" id="{3F8E3208-56E4-4AB3-9358-C17791A7DF25}"/>
              </a:ext>
            </a:extLst>
          </p:cNvPr>
          <p:cNvSpPr txBox="1">
            <a:spLocks/>
          </p:cNvSpPr>
          <p:nvPr/>
        </p:nvSpPr>
        <p:spPr>
          <a:xfrm>
            <a:off x="4859056" y="1311437"/>
            <a:ext cx="4191000" cy="4810328"/>
          </a:xfrm>
          <a:prstGeom prst="rect">
            <a:avLst/>
          </a:prstGeom>
        </p:spPr>
        <p:txBody>
          <a:bodyPr>
            <a:normAutofit fontScale="92500"/>
          </a:bodyPr>
          <a:lstStyle>
            <a:lvl1pPr marL="257162" indent="-257162" algn="l" defTabSz="68576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solidFill>
                  <a:schemeClr val="bg1"/>
                </a:solidFill>
                <a:latin typeface="Bookman Old Style" pitchFamily="18" charset="0"/>
              </a:rPr>
              <a:t>Religion</a:t>
            </a:r>
          </a:p>
          <a:p>
            <a:r>
              <a:rPr lang="en-US" dirty="0">
                <a:solidFill>
                  <a:schemeClr val="bg1"/>
                </a:solidFill>
                <a:latin typeface="Bookman Old Style" pitchFamily="18" charset="0"/>
              </a:rPr>
              <a:t>Sexual Orientation</a:t>
            </a:r>
          </a:p>
          <a:p>
            <a:r>
              <a:rPr lang="en-US" dirty="0">
                <a:solidFill>
                  <a:schemeClr val="bg1"/>
                </a:solidFill>
                <a:latin typeface="Bookman Old Style" pitchFamily="18" charset="0"/>
              </a:rPr>
              <a:t>Gender Identity or Expression</a:t>
            </a:r>
          </a:p>
          <a:p>
            <a:r>
              <a:rPr lang="en-US" dirty="0">
                <a:solidFill>
                  <a:srgbClr val="EC8514"/>
                </a:solidFill>
                <a:latin typeface="Bookman Old Style" pitchFamily="18" charset="0"/>
              </a:rPr>
              <a:t>Familial Status*</a:t>
            </a:r>
          </a:p>
          <a:p>
            <a:r>
              <a:rPr lang="en-US" dirty="0">
                <a:solidFill>
                  <a:srgbClr val="EC8514"/>
                </a:solidFill>
                <a:latin typeface="Bookman Old Style" pitchFamily="18" charset="0"/>
              </a:rPr>
              <a:t>Marital Status*</a:t>
            </a:r>
          </a:p>
          <a:p>
            <a:r>
              <a:rPr lang="en-US" dirty="0">
                <a:solidFill>
                  <a:srgbClr val="EC8514"/>
                </a:solidFill>
                <a:latin typeface="Bookman Old Style" pitchFamily="18" charset="0"/>
              </a:rPr>
              <a:t>Military Status*</a:t>
            </a:r>
          </a:p>
          <a:p>
            <a:r>
              <a:rPr lang="en-US" dirty="0">
                <a:solidFill>
                  <a:srgbClr val="EC8514"/>
                </a:solidFill>
                <a:latin typeface="Bookman Old Style" pitchFamily="18" charset="0"/>
              </a:rPr>
              <a:t>Victim of Domestic Abuse</a:t>
            </a:r>
          </a:p>
          <a:p>
            <a:r>
              <a:rPr lang="en-US" dirty="0">
                <a:solidFill>
                  <a:srgbClr val="EC8514"/>
                </a:solidFill>
                <a:latin typeface="Bookman Old Style" pitchFamily="18" charset="0"/>
              </a:rPr>
              <a:t>Housing Status (Homelessness)</a:t>
            </a:r>
          </a:p>
          <a:p>
            <a:r>
              <a:rPr lang="en-US" dirty="0">
                <a:solidFill>
                  <a:srgbClr val="EC8514"/>
                </a:solidFill>
                <a:latin typeface="Bookman Old Style" pitchFamily="18" charset="0"/>
              </a:rPr>
              <a:t>Lawful Source of </a:t>
            </a:r>
            <a:br>
              <a:rPr lang="en-US" dirty="0">
                <a:solidFill>
                  <a:srgbClr val="EC8514"/>
                </a:solidFill>
                <a:latin typeface="Bookman Old Style" pitchFamily="18" charset="0"/>
              </a:rPr>
            </a:br>
            <a:r>
              <a:rPr lang="en-US" dirty="0">
                <a:solidFill>
                  <a:srgbClr val="EC8514"/>
                </a:solidFill>
                <a:latin typeface="Bookman Old Style" pitchFamily="18" charset="0"/>
              </a:rPr>
              <a:t>Income</a:t>
            </a:r>
          </a:p>
        </p:txBody>
      </p:sp>
      <p:sp>
        <p:nvSpPr>
          <p:cNvPr id="9" name="Content Placeholder 3">
            <a:extLst>
              <a:ext uri="{FF2B5EF4-FFF2-40B4-BE49-F238E27FC236}">
                <a16:creationId xmlns:a16="http://schemas.microsoft.com/office/drawing/2014/main" id="{4C3AE7A3-8E40-4B22-ADDE-72B89D7735AB}"/>
              </a:ext>
            </a:extLst>
          </p:cNvPr>
          <p:cNvSpPr txBox="1">
            <a:spLocks/>
          </p:cNvSpPr>
          <p:nvPr/>
        </p:nvSpPr>
        <p:spPr>
          <a:xfrm>
            <a:off x="457200" y="6013809"/>
            <a:ext cx="6545484" cy="512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Bookman Old Style" pitchFamily="18" charset="0"/>
              </a:rPr>
              <a:t>- </a:t>
            </a:r>
            <a:r>
              <a:rPr lang="en-US" sz="1200" dirty="0">
                <a:solidFill>
                  <a:srgbClr val="EC8514"/>
                </a:solidFill>
                <a:latin typeface="Bookman Old Style" pitchFamily="18" charset="0"/>
              </a:rPr>
              <a:t>Orange categories </a:t>
            </a:r>
            <a:r>
              <a:rPr lang="en-US" sz="1200" dirty="0">
                <a:solidFill>
                  <a:schemeClr val="bg1"/>
                </a:solidFill>
                <a:latin typeface="Bookman Old Style" pitchFamily="18" charset="0"/>
              </a:rPr>
              <a:t>are only protected under fair housing law, </a:t>
            </a:r>
            <a:r>
              <a:rPr lang="en-US" sz="1200" u="sng" dirty="0">
                <a:solidFill>
                  <a:schemeClr val="bg1"/>
                </a:solidFill>
                <a:latin typeface="Bookman Old Style" pitchFamily="18" charset="0"/>
              </a:rPr>
              <a:t>not</a:t>
            </a:r>
            <a:r>
              <a:rPr lang="en-US" sz="1200" dirty="0">
                <a:solidFill>
                  <a:schemeClr val="bg1"/>
                </a:solidFill>
                <a:latin typeface="Bookman Old Style" pitchFamily="18" charset="0"/>
              </a:rPr>
              <a:t> employment</a:t>
            </a:r>
          </a:p>
          <a:p>
            <a:pPr marL="0" indent="0">
              <a:buNone/>
            </a:pPr>
            <a:r>
              <a:rPr lang="en-US" sz="1200" dirty="0">
                <a:solidFill>
                  <a:schemeClr val="bg1"/>
                </a:solidFill>
                <a:latin typeface="Bookman Old Style" pitchFamily="18" charset="0"/>
              </a:rPr>
              <a:t>- Starred categories* are also protected under fair credit law</a:t>
            </a:r>
          </a:p>
        </p:txBody>
      </p:sp>
      <p:pic>
        <p:nvPicPr>
          <p:cNvPr id="2" name="Picture 1">
            <a:extLst>
              <a:ext uri="{FF2B5EF4-FFF2-40B4-BE49-F238E27FC236}">
                <a16:creationId xmlns:a16="http://schemas.microsoft.com/office/drawing/2014/main" id="{332BF701-2E76-962B-8C4E-01B4CFA6380C}"/>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39779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7A3331-3F10-4315-B097-DAD854609773}"/>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
        <p:nvSpPr>
          <p:cNvPr id="6" name="Title 5">
            <a:extLst>
              <a:ext uri="{FF2B5EF4-FFF2-40B4-BE49-F238E27FC236}">
                <a16:creationId xmlns:a16="http://schemas.microsoft.com/office/drawing/2014/main" id="{797336B4-90E5-0D60-CEF4-0ACBFBDD0A14}"/>
              </a:ext>
            </a:extLst>
          </p:cNvPr>
          <p:cNvSpPr>
            <a:spLocks noGrp="1"/>
          </p:cNvSpPr>
          <p:nvPr>
            <p:ph type="title"/>
          </p:nvPr>
        </p:nvSpPr>
        <p:spPr/>
        <p:txBody>
          <a:bodyPr/>
          <a:lstStyle/>
          <a:p>
            <a:endParaRPr lang="en-US"/>
          </a:p>
        </p:txBody>
      </p:sp>
      <p:pic>
        <p:nvPicPr>
          <p:cNvPr id="3" name="Picture 2" descr="A close-up of a document&#10;&#10;Description automatically generated with medium confidence">
            <a:extLst>
              <a:ext uri="{FF2B5EF4-FFF2-40B4-BE49-F238E27FC236}">
                <a16:creationId xmlns:a16="http://schemas.microsoft.com/office/drawing/2014/main" id="{4D6FFB00-FCC1-2A19-49D6-B491ACBE0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234" y="313773"/>
            <a:ext cx="8257816" cy="5405720"/>
          </a:xfrm>
          <a:prstGeom prst="rect">
            <a:avLst/>
          </a:prstGeom>
        </p:spPr>
      </p:pic>
    </p:spTree>
    <p:extLst>
      <p:ext uri="{BB962C8B-B14F-4D97-AF65-F5344CB8AC3E}">
        <p14:creationId xmlns:p14="http://schemas.microsoft.com/office/powerpoint/2010/main" val="195346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9155F4-2A1A-4C97-936B-7A0B4BD88CC4}"/>
              </a:ext>
            </a:extLst>
          </p:cNvPr>
          <p:cNvSpPr txBox="1"/>
          <p:nvPr/>
        </p:nvSpPr>
        <p:spPr>
          <a:xfrm>
            <a:off x="1126067" y="609600"/>
            <a:ext cx="7349067" cy="984885"/>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latin typeface="Bookman Old Style" pitchFamily="18" charset="0"/>
              </a:rPr>
              <a:t>Prohibited Acts</a:t>
            </a:r>
          </a:p>
          <a:p>
            <a:endParaRPr lang="en-US" dirty="0"/>
          </a:p>
        </p:txBody>
      </p:sp>
      <p:sp>
        <p:nvSpPr>
          <p:cNvPr id="10" name="Content Placeholder 5">
            <a:extLst>
              <a:ext uri="{FF2B5EF4-FFF2-40B4-BE49-F238E27FC236}">
                <a16:creationId xmlns:a16="http://schemas.microsoft.com/office/drawing/2014/main" id="{7EF4D9DD-6CCD-4750-A3D8-28A72586E713}"/>
              </a:ext>
            </a:extLst>
          </p:cNvPr>
          <p:cNvSpPr txBox="1">
            <a:spLocks/>
          </p:cNvSpPr>
          <p:nvPr/>
        </p:nvSpPr>
        <p:spPr>
          <a:xfrm>
            <a:off x="249190" y="1456347"/>
            <a:ext cx="8543118" cy="5041167"/>
          </a:xfrm>
          <a:prstGeom prst="rect">
            <a:avLst/>
          </a:prstGeom>
        </p:spPr>
        <p:txBody>
          <a:bodyPr>
            <a:normAutofit fontScale="92500"/>
          </a:bodyPr>
          <a:lstStyle>
            <a:lvl1pPr marL="257162" indent="-257162" algn="l" defTabSz="68576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0"/>
            <a:r>
              <a:rPr lang="en-US" sz="2800" dirty="0">
                <a:solidFill>
                  <a:schemeClr val="bg1"/>
                </a:solidFill>
                <a:latin typeface="Bookman Old Style" panose="02050604050505020204" pitchFamily="18" charset="0"/>
              </a:rPr>
              <a:t>Inquiring about protected category;</a:t>
            </a:r>
          </a:p>
          <a:p>
            <a:pPr lvl="0"/>
            <a:r>
              <a:rPr lang="en-US" sz="2800" dirty="0">
                <a:solidFill>
                  <a:schemeClr val="bg1"/>
                </a:solidFill>
                <a:latin typeface="Bookman Old Style" panose="02050604050505020204" pitchFamily="18" charset="0"/>
              </a:rPr>
              <a:t>Refusing to sell, rent based on protected category;</a:t>
            </a:r>
          </a:p>
          <a:p>
            <a:pPr lvl="0"/>
            <a:r>
              <a:rPr lang="en-US" sz="2800" dirty="0">
                <a:solidFill>
                  <a:schemeClr val="bg1"/>
                </a:solidFill>
                <a:latin typeface="Bookman Old Style" panose="02050604050505020204" pitchFamily="18" charset="0"/>
              </a:rPr>
              <a:t>Issuing discriminatory advertisements;</a:t>
            </a:r>
          </a:p>
          <a:p>
            <a:pPr lvl="0"/>
            <a:r>
              <a:rPr lang="en-US" sz="2800" dirty="0">
                <a:solidFill>
                  <a:schemeClr val="bg1"/>
                </a:solidFill>
                <a:latin typeface="Bookman Old Style" panose="02050604050505020204" pitchFamily="18" charset="0"/>
              </a:rPr>
              <a:t>Discriminate against any individual because of protected category;</a:t>
            </a:r>
          </a:p>
          <a:p>
            <a:pPr lvl="0"/>
            <a:r>
              <a:rPr lang="en-US" sz="2800" dirty="0">
                <a:solidFill>
                  <a:schemeClr val="bg1"/>
                </a:solidFill>
                <a:latin typeface="Bookman Old Style" panose="02050604050505020204" pitchFamily="18" charset="0"/>
              </a:rPr>
              <a:t>Applying different terms, conditions, or privileges of the sale/rental, or different facilities or services; </a:t>
            </a:r>
          </a:p>
          <a:p>
            <a:pPr lvl="0"/>
            <a:r>
              <a:rPr lang="en-US" sz="2800" dirty="0">
                <a:solidFill>
                  <a:schemeClr val="bg1"/>
                </a:solidFill>
                <a:latin typeface="Bookman Old Style" panose="02050604050505020204" pitchFamily="18" charset="0"/>
              </a:rPr>
              <a:t>Misrepresenting the availability of a housing accommodation; </a:t>
            </a:r>
          </a:p>
          <a:p>
            <a:r>
              <a:rPr lang="en-US" sz="2800" dirty="0">
                <a:solidFill>
                  <a:schemeClr val="bg1"/>
                </a:solidFill>
                <a:latin typeface="Bookman Old Style" panose="02050604050505020204" pitchFamily="18" charset="0"/>
              </a:rPr>
              <a:t>Delaying applications processing;</a:t>
            </a:r>
            <a:endParaRPr lang="en-US" dirty="0">
              <a:solidFill>
                <a:schemeClr val="bg1"/>
              </a:solidFill>
              <a:latin typeface="Bookman Old Style" pitchFamily="18" charset="0"/>
            </a:endParaRPr>
          </a:p>
        </p:txBody>
      </p:sp>
      <p:sp>
        <p:nvSpPr>
          <p:cNvPr id="2" name="TextBox 1">
            <a:extLst>
              <a:ext uri="{FF2B5EF4-FFF2-40B4-BE49-F238E27FC236}">
                <a16:creationId xmlns:a16="http://schemas.microsoft.com/office/drawing/2014/main" id="{9951C683-6D3C-C4ED-C1FD-51743A2CCE5A}"/>
              </a:ext>
            </a:extLst>
          </p:cNvPr>
          <p:cNvSpPr txBox="1"/>
          <p:nvPr/>
        </p:nvSpPr>
        <p:spPr>
          <a:xfrm>
            <a:off x="2470826" y="1225685"/>
            <a:ext cx="4786008" cy="369332"/>
          </a:xfrm>
          <a:prstGeom prst="rect">
            <a:avLst/>
          </a:prstGeom>
          <a:noFill/>
        </p:spPr>
        <p:txBody>
          <a:bodyPr wrap="square" rtlCol="0">
            <a:spAutoFit/>
          </a:bodyPr>
          <a:lstStyle/>
          <a:p>
            <a:r>
              <a:rPr lang="en-US" dirty="0">
                <a:solidFill>
                  <a:srgbClr val="FFFF00"/>
                </a:solidFill>
                <a:latin typeface="Bookman Old Style" panose="02050604050505020204" pitchFamily="18" charset="0"/>
              </a:rPr>
              <a:t>R.I. Gen. Laws sec. 34-37-4, 34-37-5.1</a:t>
            </a:r>
            <a:r>
              <a:rPr lang="en-US" dirty="0"/>
              <a:t> </a:t>
            </a:r>
          </a:p>
        </p:txBody>
      </p:sp>
      <p:pic>
        <p:nvPicPr>
          <p:cNvPr id="3" name="Picture 2">
            <a:extLst>
              <a:ext uri="{FF2B5EF4-FFF2-40B4-BE49-F238E27FC236}">
                <a16:creationId xmlns:a16="http://schemas.microsoft.com/office/drawing/2014/main" id="{6F46B339-7D28-A70D-2F38-3D932B7D7363}"/>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277422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3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9155F4-2A1A-4C97-936B-7A0B4BD88CC4}"/>
              </a:ext>
            </a:extLst>
          </p:cNvPr>
          <p:cNvSpPr txBox="1"/>
          <p:nvPr/>
        </p:nvSpPr>
        <p:spPr>
          <a:xfrm>
            <a:off x="1126067" y="609600"/>
            <a:ext cx="7349067" cy="984885"/>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latin typeface="Bookman Old Style" pitchFamily="18" charset="0"/>
              </a:rPr>
              <a:t>Prohibited Acts</a:t>
            </a:r>
          </a:p>
          <a:p>
            <a:endParaRPr lang="en-US" dirty="0"/>
          </a:p>
        </p:txBody>
      </p:sp>
      <p:sp>
        <p:nvSpPr>
          <p:cNvPr id="10" name="Content Placeholder 5">
            <a:extLst>
              <a:ext uri="{FF2B5EF4-FFF2-40B4-BE49-F238E27FC236}">
                <a16:creationId xmlns:a16="http://schemas.microsoft.com/office/drawing/2014/main" id="{7EF4D9DD-6CCD-4750-A3D8-28A72586E713}"/>
              </a:ext>
            </a:extLst>
          </p:cNvPr>
          <p:cNvSpPr txBox="1">
            <a:spLocks/>
          </p:cNvSpPr>
          <p:nvPr/>
        </p:nvSpPr>
        <p:spPr>
          <a:xfrm>
            <a:off x="249190" y="1456347"/>
            <a:ext cx="8543118" cy="5041167"/>
          </a:xfrm>
          <a:prstGeom prst="rect">
            <a:avLst/>
          </a:prstGeom>
        </p:spPr>
        <p:txBody>
          <a:bodyPr>
            <a:normAutofit fontScale="92500"/>
          </a:bodyPr>
          <a:lstStyle>
            <a:lvl1pPr marL="257162" indent="-257162" algn="l" defTabSz="68576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0"/>
            <a:r>
              <a:rPr lang="en-US" sz="2800" dirty="0">
                <a:solidFill>
                  <a:schemeClr val="bg1"/>
                </a:solidFill>
                <a:latin typeface="Bookman Old Style" panose="02050604050505020204" pitchFamily="18" charset="0"/>
              </a:rPr>
              <a:t>Refusing to make reasonable modifications for disability;</a:t>
            </a:r>
          </a:p>
          <a:p>
            <a:pPr lvl="0"/>
            <a:r>
              <a:rPr lang="en-US" sz="2800" dirty="0">
                <a:solidFill>
                  <a:schemeClr val="bg1"/>
                </a:solidFill>
                <a:latin typeface="Bookman Old Style" panose="02050604050505020204" pitchFamily="18" charset="0"/>
              </a:rPr>
              <a:t>Refusing to make reasonable accommodations for disability;</a:t>
            </a:r>
          </a:p>
          <a:p>
            <a:pPr lvl="0"/>
            <a:r>
              <a:rPr lang="en-US" sz="2800" dirty="0">
                <a:solidFill>
                  <a:schemeClr val="bg1"/>
                </a:solidFill>
                <a:latin typeface="Bookman Old Style" panose="02050604050505020204" pitchFamily="18" charset="0"/>
              </a:rPr>
              <a:t>Aiding or abetting an unlawful housing practice;</a:t>
            </a:r>
          </a:p>
          <a:p>
            <a:pPr lvl="0"/>
            <a:r>
              <a:rPr lang="en-US" sz="2800" dirty="0">
                <a:solidFill>
                  <a:schemeClr val="bg1"/>
                </a:solidFill>
                <a:latin typeface="Bookman Old Style" panose="02050604050505020204" pitchFamily="18" charset="0"/>
              </a:rPr>
              <a:t>Discriminating against someone for reporting unlawful housing practice or opposing unlawful housing practice;</a:t>
            </a:r>
          </a:p>
          <a:p>
            <a:pPr lvl="0"/>
            <a:r>
              <a:rPr lang="en-US" sz="2800" dirty="0">
                <a:solidFill>
                  <a:schemeClr val="bg1"/>
                </a:solidFill>
                <a:latin typeface="Bookman Old Style" panose="02050604050505020204" pitchFamily="18" charset="0"/>
              </a:rPr>
              <a:t>Interfering, coercing, intimidating, threatening someone for exercising protected right or assisted someone else in exercising a protected right. </a:t>
            </a:r>
          </a:p>
        </p:txBody>
      </p:sp>
      <p:pic>
        <p:nvPicPr>
          <p:cNvPr id="2" name="Picture 1">
            <a:extLst>
              <a:ext uri="{FF2B5EF4-FFF2-40B4-BE49-F238E27FC236}">
                <a16:creationId xmlns:a16="http://schemas.microsoft.com/office/drawing/2014/main" id="{05FB3C2B-0391-9950-B730-0F28D5D510C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287365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3CB39C-A27D-4D8E-8DB1-645DC42B32BC}"/>
              </a:ext>
            </a:extLst>
          </p:cNvPr>
          <p:cNvSpPr>
            <a:spLocks noGrp="1"/>
          </p:cNvSpPr>
          <p:nvPr>
            <p:ph type="title"/>
          </p:nvPr>
        </p:nvSpPr>
        <p:spPr>
          <a:xfrm>
            <a:off x="457200" y="274638"/>
            <a:ext cx="8229600" cy="1143000"/>
          </a:xfrm>
        </p:spPr>
        <p:txBody>
          <a:bodyPr>
            <a:normAutofit/>
          </a:bodyPr>
          <a:lstStyle/>
          <a:p>
            <a:r>
              <a:rPr lang="en-US" b="1" dirty="0">
                <a:solidFill>
                  <a:srgbClr val="FFFF00"/>
                </a:solidFill>
                <a:effectLst>
                  <a:outerShdw blurRad="38100" dist="38100" dir="2700000" algn="tl">
                    <a:srgbClr val="000000">
                      <a:alpha val="43137"/>
                    </a:srgbClr>
                  </a:outerShdw>
                </a:effectLst>
                <a:latin typeface="Bookman Old Style" panose="02050604050505020204" pitchFamily="18" charset="0"/>
              </a:rPr>
              <a:t>Mrs. Murphy Exemption*</a:t>
            </a:r>
            <a:endParaRPr lang="en-US" dirty="0"/>
          </a:p>
        </p:txBody>
      </p:sp>
      <p:graphicFrame>
        <p:nvGraphicFramePr>
          <p:cNvPr id="6" name="Diagram 5">
            <a:extLst>
              <a:ext uri="{FF2B5EF4-FFF2-40B4-BE49-F238E27FC236}">
                <a16:creationId xmlns:a16="http://schemas.microsoft.com/office/drawing/2014/main" id="{93161392-0DBB-4248-8B11-8231FF50E65E}"/>
              </a:ext>
            </a:extLst>
          </p:cNvPr>
          <p:cNvGraphicFramePr/>
          <p:nvPr>
            <p:extLst>
              <p:ext uri="{D42A27DB-BD31-4B8C-83A1-F6EECF244321}">
                <p14:modId xmlns:p14="http://schemas.microsoft.com/office/powerpoint/2010/main" val="280021899"/>
              </p:ext>
            </p:extLst>
          </p:nvPr>
        </p:nvGraphicFramePr>
        <p:xfrm>
          <a:off x="762000" y="1397000"/>
          <a:ext cx="68580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5DADA857-417A-86AA-8363-2F28714948B1}"/>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86379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9F9A5816-7275-4DDB-B2E3-BD99E69F06D2}"/>
                                            </p:graphicEl>
                                          </p:spTgt>
                                        </p:tgtEl>
                                        <p:attrNameLst>
                                          <p:attrName>style.visibility</p:attrName>
                                        </p:attrNameLst>
                                      </p:cBhvr>
                                      <p:to>
                                        <p:strVal val="visible"/>
                                      </p:to>
                                    </p:set>
                                    <p:animEffect transition="in" filter="fade">
                                      <p:cBhvr>
                                        <p:cTn id="7" dur="1000"/>
                                        <p:tgtEl>
                                          <p:spTgt spid="6">
                                            <p:graphicEl>
                                              <a:dgm id="{9F9A5816-7275-4DDB-B2E3-BD99E69F06D2}"/>
                                            </p:graphicEl>
                                          </p:spTgt>
                                        </p:tgtEl>
                                      </p:cBhvr>
                                    </p:animEffect>
                                    <p:anim calcmode="lin" valueType="num">
                                      <p:cBhvr>
                                        <p:cTn id="8" dur="1000" fill="hold"/>
                                        <p:tgtEl>
                                          <p:spTgt spid="6">
                                            <p:graphicEl>
                                              <a:dgm id="{9F9A5816-7275-4DDB-B2E3-BD99E69F06D2}"/>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9F9A5816-7275-4DDB-B2E3-BD99E69F06D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1F3A6B8D-8815-4E71-8FAD-363699CBC0F0}"/>
                                            </p:graphicEl>
                                          </p:spTgt>
                                        </p:tgtEl>
                                        <p:attrNameLst>
                                          <p:attrName>style.visibility</p:attrName>
                                        </p:attrNameLst>
                                      </p:cBhvr>
                                      <p:to>
                                        <p:strVal val="visible"/>
                                      </p:to>
                                    </p:set>
                                    <p:animEffect transition="in" filter="fade">
                                      <p:cBhvr>
                                        <p:cTn id="14" dur="1000"/>
                                        <p:tgtEl>
                                          <p:spTgt spid="6">
                                            <p:graphicEl>
                                              <a:dgm id="{1F3A6B8D-8815-4E71-8FAD-363699CBC0F0}"/>
                                            </p:graphicEl>
                                          </p:spTgt>
                                        </p:tgtEl>
                                      </p:cBhvr>
                                    </p:animEffect>
                                    <p:anim calcmode="lin" valueType="num">
                                      <p:cBhvr>
                                        <p:cTn id="15" dur="1000" fill="hold"/>
                                        <p:tgtEl>
                                          <p:spTgt spid="6">
                                            <p:graphicEl>
                                              <a:dgm id="{1F3A6B8D-8815-4E71-8FAD-363699CBC0F0}"/>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1F3A6B8D-8815-4E71-8FAD-363699CBC0F0}"/>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91CC3DAB-36CC-43BF-A621-89DAAAF91E0D}"/>
                                            </p:graphicEl>
                                          </p:spTgt>
                                        </p:tgtEl>
                                        <p:attrNameLst>
                                          <p:attrName>style.visibility</p:attrName>
                                        </p:attrNameLst>
                                      </p:cBhvr>
                                      <p:to>
                                        <p:strVal val="visible"/>
                                      </p:to>
                                    </p:set>
                                    <p:animEffect transition="in" filter="fade">
                                      <p:cBhvr>
                                        <p:cTn id="21" dur="1000"/>
                                        <p:tgtEl>
                                          <p:spTgt spid="6">
                                            <p:graphicEl>
                                              <a:dgm id="{91CC3DAB-36CC-43BF-A621-89DAAAF91E0D}"/>
                                            </p:graphicEl>
                                          </p:spTgt>
                                        </p:tgtEl>
                                      </p:cBhvr>
                                    </p:animEffect>
                                    <p:anim calcmode="lin" valueType="num">
                                      <p:cBhvr>
                                        <p:cTn id="22" dur="1000" fill="hold"/>
                                        <p:tgtEl>
                                          <p:spTgt spid="6">
                                            <p:graphicEl>
                                              <a:dgm id="{91CC3DAB-36CC-43BF-A621-89DAAAF91E0D}"/>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91CC3DAB-36CC-43BF-A621-89DAAAF91E0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9CA227C8-386F-4A55-8A37-8CB683E5BA48}"/>
                                            </p:graphicEl>
                                          </p:spTgt>
                                        </p:tgtEl>
                                        <p:attrNameLst>
                                          <p:attrName>style.visibility</p:attrName>
                                        </p:attrNameLst>
                                      </p:cBhvr>
                                      <p:to>
                                        <p:strVal val="visible"/>
                                      </p:to>
                                    </p:set>
                                    <p:animEffect transition="in" filter="fade">
                                      <p:cBhvr>
                                        <p:cTn id="28" dur="1000"/>
                                        <p:tgtEl>
                                          <p:spTgt spid="6">
                                            <p:graphicEl>
                                              <a:dgm id="{9CA227C8-386F-4A55-8A37-8CB683E5BA48}"/>
                                            </p:graphicEl>
                                          </p:spTgt>
                                        </p:tgtEl>
                                      </p:cBhvr>
                                    </p:animEffect>
                                    <p:anim calcmode="lin" valueType="num">
                                      <p:cBhvr>
                                        <p:cTn id="29" dur="1000" fill="hold"/>
                                        <p:tgtEl>
                                          <p:spTgt spid="6">
                                            <p:graphicEl>
                                              <a:dgm id="{9CA227C8-386F-4A55-8A37-8CB683E5BA48}"/>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9CA227C8-386F-4A55-8A37-8CB683E5BA4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FF00"/>
                </a:solidFill>
                <a:effectLst>
                  <a:outerShdw blurRad="38100" dist="38100" dir="2700000" algn="tl">
                    <a:srgbClr val="000000">
                      <a:alpha val="43137"/>
                    </a:srgbClr>
                  </a:outerShdw>
                </a:effectLst>
                <a:latin typeface="Bookman Old Style" pitchFamily="18" charset="0"/>
              </a:rPr>
              <a:t>Lawful Source of Income</a:t>
            </a:r>
          </a:p>
        </p:txBody>
      </p:sp>
      <p:sp>
        <p:nvSpPr>
          <p:cNvPr id="3" name="Content Placeholder 2"/>
          <p:cNvSpPr>
            <a:spLocks noGrp="1"/>
          </p:cNvSpPr>
          <p:nvPr>
            <p:ph idx="1"/>
          </p:nvPr>
        </p:nvSpPr>
        <p:spPr>
          <a:xfrm>
            <a:off x="457200" y="1131277"/>
            <a:ext cx="8229600" cy="5105400"/>
          </a:xfrm>
        </p:spPr>
        <p:txBody>
          <a:bodyPr>
            <a:normAutofit/>
          </a:bodyPr>
          <a:lstStyle/>
          <a:p>
            <a:pPr marL="0" indent="0">
              <a:buNone/>
            </a:pPr>
            <a:r>
              <a:rPr lang="en-US" sz="2700" dirty="0">
                <a:solidFill>
                  <a:schemeClr val="bg1">
                    <a:lumMod val="95000"/>
                  </a:schemeClr>
                </a:solidFill>
                <a:latin typeface="Bookman Old Style" pitchFamily="18" charset="0"/>
              </a:rPr>
              <a:t>An owner may not refuse to rent, offer different terms and conditions of rental, misrepresent the availability of housing based on a prospective resident’s </a:t>
            </a:r>
            <a:r>
              <a:rPr lang="en-US" sz="2700" u="sng" dirty="0">
                <a:solidFill>
                  <a:schemeClr val="bg1">
                    <a:lumMod val="95000"/>
                  </a:schemeClr>
                </a:solidFill>
                <a:latin typeface="Bookman Old Style" pitchFamily="18" charset="0"/>
              </a:rPr>
              <a:t>lawful</a:t>
            </a:r>
            <a:r>
              <a:rPr lang="en-US" sz="2700" dirty="0">
                <a:solidFill>
                  <a:schemeClr val="bg1">
                    <a:lumMod val="95000"/>
                  </a:schemeClr>
                </a:solidFill>
                <a:latin typeface="Bookman Old Style" pitchFamily="18" charset="0"/>
              </a:rPr>
              <a:t> source of income. </a:t>
            </a:r>
          </a:p>
          <a:p>
            <a:pPr marL="0" indent="0">
              <a:buNone/>
            </a:pPr>
            <a:endParaRPr lang="en-US" sz="2700" dirty="0">
              <a:solidFill>
                <a:schemeClr val="bg1">
                  <a:lumMod val="95000"/>
                </a:schemeClr>
              </a:solidFill>
              <a:latin typeface="Bookman Old Style" pitchFamily="18" charset="0"/>
            </a:endParaRPr>
          </a:p>
          <a:p>
            <a:pPr marL="0" indent="0">
              <a:buNone/>
            </a:pPr>
            <a:r>
              <a:rPr lang="en-US" sz="2700" dirty="0">
                <a:solidFill>
                  <a:schemeClr val="bg1">
                    <a:lumMod val="95000"/>
                  </a:schemeClr>
                </a:solidFill>
                <a:latin typeface="Bookman Old Style" pitchFamily="18" charset="0"/>
              </a:rPr>
              <a:t>An owner may not advertise housing with a preference, limitation or specification based on lawful source of income. </a:t>
            </a:r>
          </a:p>
          <a:p>
            <a:pPr marL="0" indent="0">
              <a:buNone/>
            </a:pPr>
            <a:endParaRPr lang="en-US" sz="2700" dirty="0">
              <a:solidFill>
                <a:schemeClr val="bg1">
                  <a:lumMod val="95000"/>
                </a:schemeClr>
              </a:solidFill>
              <a:latin typeface="Bookman Old Style" pitchFamily="18" charset="0"/>
            </a:endParaRPr>
          </a:p>
          <a:p>
            <a:pPr marL="0" indent="0">
              <a:buNone/>
            </a:pPr>
            <a:r>
              <a:rPr lang="en-US" sz="2700" dirty="0">
                <a:solidFill>
                  <a:schemeClr val="bg1">
                    <a:lumMod val="95000"/>
                  </a:schemeClr>
                </a:solidFill>
                <a:latin typeface="Bookman Old Style" pitchFamily="18" charset="0"/>
              </a:rPr>
              <a:t>R.I. Gen. Laws § 34-37-4(a).</a:t>
            </a:r>
          </a:p>
        </p:txBody>
      </p:sp>
      <p:pic>
        <p:nvPicPr>
          <p:cNvPr id="4" name="Picture 3">
            <a:extLst>
              <a:ext uri="{FF2B5EF4-FFF2-40B4-BE49-F238E27FC236}">
                <a16:creationId xmlns:a16="http://schemas.microsoft.com/office/drawing/2014/main" id="{DD38B252-C8AA-FBFD-FA78-3ECD47C3CE47}"/>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77753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FF00"/>
                </a:solidFill>
                <a:effectLst>
                  <a:outerShdw blurRad="38100" dist="38100" dir="2700000" algn="tl">
                    <a:srgbClr val="000000">
                      <a:alpha val="43137"/>
                    </a:srgbClr>
                  </a:outerShdw>
                </a:effectLst>
                <a:latin typeface="Bookman Old Style" pitchFamily="18" charset="0"/>
              </a:rPr>
              <a:t>Source of Income</a:t>
            </a:r>
          </a:p>
        </p:txBody>
      </p:sp>
      <p:sp>
        <p:nvSpPr>
          <p:cNvPr id="3" name="Content Placeholder 2"/>
          <p:cNvSpPr>
            <a:spLocks noGrp="1"/>
          </p:cNvSpPr>
          <p:nvPr>
            <p:ph idx="1"/>
          </p:nvPr>
        </p:nvSpPr>
        <p:spPr>
          <a:xfrm>
            <a:off x="457200" y="1131277"/>
            <a:ext cx="8229600" cy="5105400"/>
          </a:xfrm>
        </p:spPr>
        <p:txBody>
          <a:bodyPr>
            <a:normAutofit fontScale="92500" lnSpcReduction="10000"/>
          </a:bodyPr>
          <a:lstStyle/>
          <a:p>
            <a:pPr marL="0" indent="0">
              <a:buNone/>
            </a:pPr>
            <a:r>
              <a:rPr lang="en-US" sz="2700" i="1" dirty="0">
                <a:solidFill>
                  <a:schemeClr val="bg1">
                    <a:lumMod val="95000"/>
                  </a:schemeClr>
                </a:solidFill>
                <a:latin typeface="Bookman Old Style" pitchFamily="18" charset="0"/>
              </a:rPr>
              <a:t>The term “lawful source of income” means and includes any income, benefit, or subsidy derived from child support; alimony; Social Security; Supplemental Security Income; any other federal, state, or local public assistance program, including, but not limited to, medical or veterans assistance; any federal, state, or local rental assistance or housing subsidy program, including Section 8 Housing Choice Vouchers as authorized by 42 U.S.C. § 1437; and any requirement associated with such public assistance, rental assistance, or housing subsidy program. </a:t>
            </a:r>
          </a:p>
          <a:p>
            <a:pPr marL="0" indent="0">
              <a:buNone/>
            </a:pPr>
            <a:endParaRPr lang="en-US" sz="2700" dirty="0">
              <a:solidFill>
                <a:schemeClr val="bg1">
                  <a:lumMod val="95000"/>
                </a:schemeClr>
              </a:solidFill>
              <a:latin typeface="Bookman Old Style" pitchFamily="18" charset="0"/>
            </a:endParaRPr>
          </a:p>
          <a:p>
            <a:pPr marL="0" indent="0">
              <a:buNone/>
            </a:pPr>
            <a:r>
              <a:rPr lang="en-US" sz="2700" dirty="0">
                <a:solidFill>
                  <a:schemeClr val="bg1">
                    <a:lumMod val="95000"/>
                  </a:schemeClr>
                </a:solidFill>
                <a:latin typeface="Bookman Old Style" pitchFamily="18" charset="0"/>
              </a:rPr>
              <a:t>R.I. Gen. Laws § 34-37-3(18).</a:t>
            </a:r>
          </a:p>
        </p:txBody>
      </p:sp>
      <p:pic>
        <p:nvPicPr>
          <p:cNvPr id="4" name="Picture 3">
            <a:extLst>
              <a:ext uri="{FF2B5EF4-FFF2-40B4-BE49-F238E27FC236}">
                <a16:creationId xmlns:a16="http://schemas.microsoft.com/office/drawing/2014/main" id="{CDEFCF16-21BE-89C1-EF94-C0BF66936FFE}"/>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21167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ECC3F87-BB9C-4359-8FBD-24CD68AE4D69}"/>
              </a:ext>
            </a:extLst>
          </p:cNvPr>
          <p:cNvSpPr txBox="1"/>
          <p:nvPr/>
        </p:nvSpPr>
        <p:spPr>
          <a:xfrm>
            <a:off x="1021564" y="335280"/>
            <a:ext cx="7349067" cy="984885"/>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latin typeface="Bookman Old Style" pitchFamily="18" charset="0"/>
              </a:rPr>
              <a:t>Lawful Source of Income</a:t>
            </a:r>
          </a:p>
          <a:p>
            <a:endParaRPr lang="en-US" dirty="0"/>
          </a:p>
        </p:txBody>
      </p:sp>
      <p:sp>
        <p:nvSpPr>
          <p:cNvPr id="5" name="TextBox 4">
            <a:extLst>
              <a:ext uri="{FF2B5EF4-FFF2-40B4-BE49-F238E27FC236}">
                <a16:creationId xmlns:a16="http://schemas.microsoft.com/office/drawing/2014/main" id="{8343C23E-3D8F-2AE9-71D2-986E72ECFA47}"/>
              </a:ext>
            </a:extLst>
          </p:cNvPr>
          <p:cNvSpPr txBox="1"/>
          <p:nvPr/>
        </p:nvSpPr>
        <p:spPr>
          <a:xfrm>
            <a:off x="1021564" y="1035122"/>
            <a:ext cx="3550436" cy="5601533"/>
          </a:xfrm>
          <a:prstGeom prst="rect">
            <a:avLst/>
          </a:prstGeom>
          <a:noFill/>
        </p:spPr>
        <p:txBody>
          <a:bodyPr wrap="square">
            <a:spAutoFit/>
          </a:bodyPr>
          <a:lstStyle/>
          <a:p>
            <a:r>
              <a:rPr lang="en-US" sz="2000" dirty="0">
                <a:solidFill>
                  <a:srgbClr val="FFFF00"/>
                </a:solidFill>
                <a:latin typeface="Bookman Old Style" panose="02050604050505020204" pitchFamily="18" charset="0"/>
              </a:rPr>
              <a:t>Types of income covered:</a:t>
            </a:r>
          </a:p>
          <a:p>
            <a:endParaRPr lang="en-US" sz="2000" dirty="0">
              <a:solidFill>
                <a:srgbClr val="FFFF00"/>
              </a:solidFill>
              <a:latin typeface="Bookman Old Style" panose="02050604050505020204" pitchFamily="18" charset="0"/>
            </a:endParaRPr>
          </a:p>
          <a:p>
            <a:pPr marL="342900" indent="-342900">
              <a:buFont typeface="Arial" panose="020B0604020202020204" pitchFamily="34" charset="0"/>
              <a:buChar char="•"/>
            </a:pPr>
            <a:r>
              <a:rPr lang="en-US" sz="2000" dirty="0">
                <a:solidFill>
                  <a:schemeClr val="bg1"/>
                </a:solidFill>
                <a:latin typeface="Bookman Old Style" panose="02050604050505020204" pitchFamily="18" charset="0"/>
              </a:rPr>
              <a:t>Section 8</a:t>
            </a:r>
          </a:p>
          <a:p>
            <a:endParaRPr lang="en-US" sz="2000" dirty="0">
              <a:solidFill>
                <a:schemeClr val="bg1"/>
              </a:solidFill>
              <a:latin typeface="Bookman Old Style" panose="02050604050505020204" pitchFamily="18" charset="0"/>
            </a:endParaRPr>
          </a:p>
          <a:p>
            <a:pPr marL="342900" indent="-342900">
              <a:buFont typeface="Arial" panose="020B0604020202020204" pitchFamily="34" charset="0"/>
              <a:buChar char="•"/>
            </a:pPr>
            <a:r>
              <a:rPr lang="en-US" sz="2000" dirty="0">
                <a:solidFill>
                  <a:schemeClr val="bg1"/>
                </a:solidFill>
                <a:latin typeface="Bookman Old Style" panose="02050604050505020204" pitchFamily="18" charset="0"/>
              </a:rPr>
              <a:t>Social Security</a:t>
            </a:r>
          </a:p>
          <a:p>
            <a:endParaRPr lang="en-US" sz="2000" dirty="0">
              <a:solidFill>
                <a:schemeClr val="bg1"/>
              </a:solidFill>
              <a:latin typeface="Bookman Old Style" panose="02050604050505020204" pitchFamily="18" charset="0"/>
            </a:endParaRPr>
          </a:p>
          <a:p>
            <a:pPr marL="342900" indent="-342900">
              <a:buFont typeface="Arial" panose="020B0604020202020204" pitchFamily="34" charset="0"/>
              <a:buChar char="•"/>
            </a:pPr>
            <a:r>
              <a:rPr lang="en-US" sz="2000" dirty="0">
                <a:solidFill>
                  <a:schemeClr val="bg1"/>
                </a:solidFill>
                <a:latin typeface="Bookman Old Style" panose="02050604050505020204" pitchFamily="18" charset="0"/>
              </a:rPr>
              <a:t>Disability</a:t>
            </a:r>
          </a:p>
          <a:p>
            <a:endParaRPr lang="en-US" sz="2000" dirty="0">
              <a:solidFill>
                <a:schemeClr val="bg1"/>
              </a:solidFill>
              <a:latin typeface="Bookman Old Style" panose="02050604050505020204" pitchFamily="18" charset="0"/>
            </a:endParaRPr>
          </a:p>
          <a:p>
            <a:pPr marL="342900" indent="-342900">
              <a:buFont typeface="Arial" panose="020B0604020202020204" pitchFamily="34" charset="0"/>
              <a:buChar char="•"/>
            </a:pPr>
            <a:r>
              <a:rPr lang="en-US" sz="2000" dirty="0">
                <a:solidFill>
                  <a:schemeClr val="bg1"/>
                </a:solidFill>
                <a:latin typeface="Bookman Old Style" panose="02050604050505020204" pitchFamily="18" charset="0"/>
              </a:rPr>
              <a:t>Alimony</a:t>
            </a:r>
          </a:p>
          <a:p>
            <a:pPr marL="342900" indent="-342900">
              <a:buFont typeface="Arial" panose="020B0604020202020204" pitchFamily="34" charset="0"/>
              <a:buChar char="•"/>
            </a:pPr>
            <a:endParaRPr lang="en-US" sz="2000" dirty="0">
              <a:solidFill>
                <a:schemeClr val="bg1"/>
              </a:solidFill>
              <a:latin typeface="Bookman Old Style" panose="02050604050505020204" pitchFamily="18" charset="0"/>
            </a:endParaRPr>
          </a:p>
          <a:p>
            <a:pPr marL="342900" indent="-342900">
              <a:buFont typeface="Arial" panose="020B0604020202020204" pitchFamily="34" charset="0"/>
              <a:buChar char="•"/>
            </a:pPr>
            <a:r>
              <a:rPr lang="en-US" sz="2000" dirty="0">
                <a:solidFill>
                  <a:schemeClr val="bg1"/>
                </a:solidFill>
                <a:latin typeface="Bookman Old Style" panose="02050604050505020204" pitchFamily="18" charset="0"/>
              </a:rPr>
              <a:t>Child Support</a:t>
            </a:r>
          </a:p>
          <a:p>
            <a:endParaRPr lang="en-US" sz="2000" dirty="0">
              <a:solidFill>
                <a:schemeClr val="bg1"/>
              </a:solidFill>
              <a:latin typeface="Bookman Old Style" panose="02050604050505020204" pitchFamily="18" charset="0"/>
            </a:endParaRPr>
          </a:p>
          <a:p>
            <a:pPr marL="342900" indent="-342900">
              <a:buFont typeface="Arial" panose="020B0604020202020204" pitchFamily="34" charset="0"/>
              <a:buChar char="•"/>
            </a:pPr>
            <a:r>
              <a:rPr lang="en-US" sz="2000" dirty="0">
                <a:solidFill>
                  <a:schemeClr val="bg1"/>
                </a:solidFill>
                <a:latin typeface="Bookman Old Style" panose="02050604050505020204" pitchFamily="18" charset="0"/>
              </a:rPr>
              <a:t>Veterans Administration Loans</a:t>
            </a:r>
          </a:p>
          <a:p>
            <a:endParaRPr lang="en-US" sz="2000" dirty="0">
              <a:solidFill>
                <a:schemeClr val="bg1"/>
              </a:solidFill>
              <a:latin typeface="Bookman Old Style" panose="02050604050505020204" pitchFamily="18" charset="0"/>
            </a:endParaRPr>
          </a:p>
          <a:p>
            <a:pPr marL="342900" indent="-342900">
              <a:buFont typeface="Arial" panose="020B0604020202020204" pitchFamily="34" charset="0"/>
              <a:buChar char="•"/>
            </a:pPr>
            <a:r>
              <a:rPr lang="en-US" sz="2000" dirty="0">
                <a:solidFill>
                  <a:schemeClr val="bg1"/>
                </a:solidFill>
                <a:latin typeface="Bookman Old Style" panose="02050604050505020204" pitchFamily="18" charset="0"/>
              </a:rPr>
              <a:t>Rent relief</a:t>
            </a:r>
          </a:p>
          <a:p>
            <a:pPr marL="342900" indent="-342900">
              <a:buFont typeface="Arial" panose="020B0604020202020204" pitchFamily="34" charset="0"/>
              <a:buChar char="•"/>
            </a:pPr>
            <a:endParaRPr lang="en-US" sz="2000" dirty="0">
              <a:solidFill>
                <a:schemeClr val="bg1"/>
              </a:solidFill>
              <a:latin typeface="Bookman Old Style" panose="02050604050505020204" pitchFamily="18" charset="0"/>
            </a:endParaRPr>
          </a:p>
          <a:p>
            <a:pPr marL="342900" indent="-342900">
              <a:buFont typeface="Arial" panose="020B0604020202020204" pitchFamily="34" charset="0"/>
              <a:buChar char="•"/>
            </a:pPr>
            <a:r>
              <a:rPr lang="en-US" sz="2000" dirty="0">
                <a:solidFill>
                  <a:schemeClr val="bg1"/>
                </a:solidFill>
                <a:latin typeface="Bookman Old Style" panose="02050604050505020204" pitchFamily="18" charset="0"/>
              </a:rPr>
              <a:t>Others?</a:t>
            </a:r>
          </a:p>
        </p:txBody>
      </p:sp>
      <p:sp>
        <p:nvSpPr>
          <p:cNvPr id="7" name="TextBox 6">
            <a:extLst>
              <a:ext uri="{FF2B5EF4-FFF2-40B4-BE49-F238E27FC236}">
                <a16:creationId xmlns:a16="http://schemas.microsoft.com/office/drawing/2014/main" id="{AE80F8AF-D7A6-CD76-AEB5-27323A4CAF19}"/>
              </a:ext>
            </a:extLst>
          </p:cNvPr>
          <p:cNvSpPr txBox="1"/>
          <p:nvPr/>
        </p:nvSpPr>
        <p:spPr>
          <a:xfrm>
            <a:off x="4618277" y="1035122"/>
            <a:ext cx="3988340" cy="1446550"/>
          </a:xfrm>
          <a:prstGeom prst="rect">
            <a:avLst/>
          </a:prstGeom>
          <a:noFill/>
        </p:spPr>
        <p:txBody>
          <a:bodyPr wrap="square">
            <a:spAutoFit/>
          </a:bodyPr>
          <a:lstStyle/>
          <a:p>
            <a:r>
              <a:rPr lang="en-US" sz="2200" dirty="0">
                <a:solidFill>
                  <a:srgbClr val="FFFF00"/>
                </a:solidFill>
                <a:latin typeface="Bookman Old Style" panose="02050604050505020204" pitchFamily="18" charset="0"/>
              </a:rPr>
              <a:t>One exemption:</a:t>
            </a:r>
          </a:p>
          <a:p>
            <a:endParaRPr lang="en-US" sz="2200" dirty="0">
              <a:solidFill>
                <a:schemeClr val="bg1"/>
              </a:solidFill>
              <a:latin typeface="Bookman Old Style" panose="02050604050505020204" pitchFamily="18" charset="0"/>
            </a:endParaRPr>
          </a:p>
          <a:p>
            <a:r>
              <a:rPr lang="en-US" sz="2200" dirty="0">
                <a:solidFill>
                  <a:schemeClr val="bg1"/>
                </a:solidFill>
                <a:latin typeface="Bookman Old Style" panose="02050604050505020204" pitchFamily="18" charset="0"/>
              </a:rPr>
              <a:t>3 units or fewer </a:t>
            </a:r>
            <a:r>
              <a:rPr lang="en-US" sz="2200" i="1" dirty="0">
                <a:solidFill>
                  <a:schemeClr val="bg1"/>
                </a:solidFill>
                <a:latin typeface="Bookman Old Style" panose="02050604050505020204" pitchFamily="18" charset="0"/>
              </a:rPr>
              <a:t>and </a:t>
            </a:r>
            <a:r>
              <a:rPr lang="en-US" sz="2200" dirty="0">
                <a:solidFill>
                  <a:schemeClr val="bg1"/>
                </a:solidFill>
                <a:latin typeface="Bookman Old Style" panose="02050604050505020204" pitchFamily="18" charset="0"/>
              </a:rPr>
              <a:t>owner occupied</a:t>
            </a:r>
          </a:p>
        </p:txBody>
      </p:sp>
      <p:pic>
        <p:nvPicPr>
          <p:cNvPr id="2" name="Picture 1">
            <a:extLst>
              <a:ext uri="{FF2B5EF4-FFF2-40B4-BE49-F238E27FC236}">
                <a16:creationId xmlns:a16="http://schemas.microsoft.com/office/drawing/2014/main" id="{386FCCE3-700E-64F6-2F07-1F74BAEF3DD9}"/>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63871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A8A20-3754-C024-912A-AB720A7546F4}"/>
              </a:ext>
            </a:extLst>
          </p:cNvPr>
          <p:cNvSpPr>
            <a:spLocks noGrp="1"/>
          </p:cNvSpPr>
          <p:nvPr>
            <p:ph type="title"/>
          </p:nvPr>
        </p:nvSpPr>
        <p:spPr/>
        <p:txBody>
          <a:bodyPr>
            <a:normAutofit/>
          </a:bodyPr>
          <a:lstStyle/>
          <a:p>
            <a:r>
              <a:rPr lang="en-US" sz="3300" b="1">
                <a:solidFill>
                  <a:srgbClr val="FFFF00"/>
                </a:solidFill>
                <a:latin typeface="Bookman Old Style" panose="02050604050505020204" pitchFamily="18" charset="0"/>
              </a:rPr>
              <a:t>What does the Commission Do?</a:t>
            </a:r>
          </a:p>
        </p:txBody>
      </p:sp>
      <p:sp>
        <p:nvSpPr>
          <p:cNvPr id="5" name="Text Placeholder 4">
            <a:extLst>
              <a:ext uri="{FF2B5EF4-FFF2-40B4-BE49-F238E27FC236}">
                <a16:creationId xmlns:a16="http://schemas.microsoft.com/office/drawing/2014/main" id="{4088080C-34BD-6B66-524B-DAB7F63A602C}"/>
              </a:ext>
            </a:extLst>
          </p:cNvPr>
          <p:cNvSpPr>
            <a:spLocks noGrp="1"/>
          </p:cNvSpPr>
          <p:nvPr>
            <p:ph type="body" idx="1"/>
          </p:nvPr>
        </p:nvSpPr>
        <p:spPr/>
        <p:txBody>
          <a:bodyPr/>
          <a:lstStyle/>
          <a:p>
            <a:r>
              <a:rPr lang="en-US">
                <a:solidFill>
                  <a:schemeClr val="bg1"/>
                </a:solidFill>
                <a:latin typeface="Bookman Old Style" panose="02050604050505020204" pitchFamily="18" charset="0"/>
              </a:rPr>
              <a:t>Overview</a:t>
            </a:r>
          </a:p>
          <a:p>
            <a:r>
              <a:rPr lang="en-US">
                <a:solidFill>
                  <a:schemeClr val="bg1"/>
                </a:solidFill>
                <a:latin typeface="Bookman Old Style" panose="02050604050505020204" pitchFamily="18" charset="0"/>
              </a:rPr>
              <a:t>Laws Enforced/Investigated</a:t>
            </a:r>
          </a:p>
        </p:txBody>
      </p:sp>
    </p:spTree>
    <p:extLst>
      <p:ext uri="{BB962C8B-B14F-4D97-AF65-F5344CB8AC3E}">
        <p14:creationId xmlns:p14="http://schemas.microsoft.com/office/powerpoint/2010/main" val="2354619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EEF4B1-8F2A-7D9C-2C48-F6E296C405EE}"/>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
        <p:nvSpPr>
          <p:cNvPr id="2" name="Title 1"/>
          <p:cNvSpPr>
            <a:spLocks noGrp="1"/>
          </p:cNvSpPr>
          <p:nvPr>
            <p:ph type="title"/>
          </p:nvPr>
        </p:nvSpPr>
        <p:spPr/>
        <p:txBody>
          <a:bodyPr>
            <a:normAutofit/>
          </a:bodyPr>
          <a:lstStyle/>
          <a:p>
            <a:r>
              <a:rPr lang="en-US" sz="3200" b="1" dirty="0">
                <a:solidFill>
                  <a:srgbClr val="FFFF00"/>
                </a:solidFill>
                <a:effectLst>
                  <a:outerShdw blurRad="38100" dist="38100" dir="2700000" algn="tl">
                    <a:srgbClr val="000000">
                      <a:alpha val="43137"/>
                    </a:srgbClr>
                  </a:outerShdw>
                </a:effectLst>
                <a:latin typeface="Bookman Old Style" pitchFamily="18" charset="0"/>
              </a:rPr>
              <a:t>Lawful Source of Income</a:t>
            </a:r>
          </a:p>
        </p:txBody>
      </p:sp>
      <p:sp>
        <p:nvSpPr>
          <p:cNvPr id="3" name="Content Placeholder 2"/>
          <p:cNvSpPr>
            <a:spLocks noGrp="1"/>
          </p:cNvSpPr>
          <p:nvPr>
            <p:ph idx="1"/>
          </p:nvPr>
        </p:nvSpPr>
        <p:spPr>
          <a:xfrm>
            <a:off x="457200" y="1131277"/>
            <a:ext cx="8229600" cy="5105400"/>
          </a:xfrm>
        </p:spPr>
        <p:txBody>
          <a:bodyPr>
            <a:noAutofit/>
          </a:bodyPr>
          <a:lstStyle/>
          <a:p>
            <a:pPr marL="0" indent="0">
              <a:buNone/>
            </a:pPr>
            <a:r>
              <a:rPr lang="en-US" sz="2200" dirty="0">
                <a:solidFill>
                  <a:schemeClr val="bg1">
                    <a:lumMod val="95000"/>
                  </a:schemeClr>
                </a:solidFill>
              </a:rPr>
              <a:t>Some prohibited acts:</a:t>
            </a:r>
          </a:p>
          <a:p>
            <a:r>
              <a:rPr lang="en-US" dirty="0">
                <a:solidFill>
                  <a:schemeClr val="bg1">
                    <a:lumMod val="95000"/>
                  </a:schemeClr>
                </a:solidFill>
              </a:rPr>
              <a:t>Set different terms, conditions or privileges of rental for a voucher holder; </a:t>
            </a:r>
          </a:p>
          <a:p>
            <a:r>
              <a:rPr lang="en-US" dirty="0">
                <a:solidFill>
                  <a:schemeClr val="bg1">
                    <a:lumMod val="95000"/>
                  </a:schemeClr>
                </a:solidFill>
              </a:rPr>
              <a:t>Refuse to comply with a requirement of the rental assistance program by, for example, refusing to provide the necessary paperwork or by insisting on a cash payment. </a:t>
            </a:r>
          </a:p>
          <a:p>
            <a:r>
              <a:rPr lang="en-US" dirty="0">
                <a:solidFill>
                  <a:schemeClr val="bg1">
                    <a:lumMod val="95000"/>
                  </a:schemeClr>
                </a:solidFill>
              </a:rPr>
              <a:t>Tell a voucher holder that housing is not available for rent in order to avoid renting a property to them; </a:t>
            </a:r>
          </a:p>
          <a:p>
            <a:r>
              <a:rPr lang="en-US" dirty="0">
                <a:solidFill>
                  <a:schemeClr val="bg1">
                    <a:lumMod val="95000"/>
                  </a:schemeClr>
                </a:solidFill>
              </a:rPr>
              <a:t>Place an advertisement for housing that says people with vouchers cannot apply or otherwise discourages them from applying; or </a:t>
            </a:r>
          </a:p>
          <a:p>
            <a:r>
              <a:rPr lang="en-US" dirty="0">
                <a:solidFill>
                  <a:schemeClr val="bg1">
                    <a:lumMod val="95000"/>
                  </a:schemeClr>
                </a:solidFill>
              </a:rPr>
              <a:t>Use qualification criteria or procedures that would exclude voucher holders, (e.g. evidence of employment-based income) </a:t>
            </a:r>
            <a:endParaRPr lang="en-US" dirty="0">
              <a:solidFill>
                <a:schemeClr val="bg1">
                  <a:lumMod val="95000"/>
                </a:schemeClr>
              </a:solidFill>
              <a:latin typeface="Bookman Old Style" pitchFamily="18" charset="0"/>
            </a:endParaRPr>
          </a:p>
        </p:txBody>
      </p:sp>
    </p:spTree>
    <p:extLst>
      <p:ext uri="{BB962C8B-B14F-4D97-AF65-F5344CB8AC3E}">
        <p14:creationId xmlns:p14="http://schemas.microsoft.com/office/powerpoint/2010/main" val="421633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FF00"/>
                </a:solidFill>
                <a:effectLst>
                  <a:outerShdw blurRad="38100" dist="38100" dir="2700000" algn="tl">
                    <a:srgbClr val="000000">
                      <a:alpha val="43137"/>
                    </a:srgbClr>
                  </a:outerShdw>
                </a:effectLst>
                <a:latin typeface="Bookman Old Style" pitchFamily="18" charset="0"/>
              </a:rPr>
              <a:t>Lawful Source of Income</a:t>
            </a:r>
          </a:p>
        </p:txBody>
      </p:sp>
      <p:sp>
        <p:nvSpPr>
          <p:cNvPr id="3" name="Content Placeholder 2"/>
          <p:cNvSpPr>
            <a:spLocks noGrp="1"/>
          </p:cNvSpPr>
          <p:nvPr>
            <p:ph idx="1"/>
          </p:nvPr>
        </p:nvSpPr>
        <p:spPr>
          <a:xfrm>
            <a:off x="457200" y="1131277"/>
            <a:ext cx="8229600" cy="5105400"/>
          </a:xfrm>
        </p:spPr>
        <p:txBody>
          <a:bodyPr>
            <a:normAutofit/>
          </a:bodyPr>
          <a:lstStyle/>
          <a:p>
            <a:pPr marL="0" indent="0">
              <a:buNone/>
            </a:pPr>
            <a:r>
              <a:rPr lang="en-US" sz="3200" dirty="0">
                <a:solidFill>
                  <a:schemeClr val="bg1">
                    <a:lumMod val="95000"/>
                  </a:schemeClr>
                </a:solidFill>
              </a:rPr>
              <a:t>Some possible discriminatory advertisements:</a:t>
            </a:r>
          </a:p>
          <a:p>
            <a:r>
              <a:rPr lang="en-US" sz="3200" dirty="0">
                <a:solidFill>
                  <a:schemeClr val="bg1">
                    <a:lumMod val="95000"/>
                  </a:schemeClr>
                </a:solidFill>
              </a:rPr>
              <a:t>Proof of employment income required; </a:t>
            </a:r>
          </a:p>
          <a:p>
            <a:r>
              <a:rPr lang="en-US" sz="3200" dirty="0">
                <a:solidFill>
                  <a:schemeClr val="bg1">
                    <a:lumMod val="95000"/>
                  </a:schemeClr>
                </a:solidFill>
              </a:rPr>
              <a:t>Not Section 8 certified;</a:t>
            </a:r>
          </a:p>
          <a:p>
            <a:r>
              <a:rPr lang="en-US" sz="3200" dirty="0">
                <a:solidFill>
                  <a:schemeClr val="bg1">
                    <a:lumMod val="95000"/>
                  </a:schemeClr>
                </a:solidFill>
              </a:rPr>
              <a:t>Good credit, references, employment and income history needed;</a:t>
            </a:r>
          </a:p>
          <a:p>
            <a:r>
              <a:rPr lang="en-US" sz="3200" dirty="0">
                <a:solidFill>
                  <a:schemeClr val="bg1">
                    <a:lumMod val="95000"/>
                  </a:schemeClr>
                </a:solidFill>
              </a:rPr>
              <a:t>Must have strong credit and verifiable employment to be considered.</a:t>
            </a:r>
            <a:endParaRPr lang="en-US" sz="3200" dirty="0">
              <a:solidFill>
                <a:schemeClr val="bg1">
                  <a:lumMod val="95000"/>
                </a:schemeClr>
              </a:solidFill>
              <a:latin typeface="Bookman Old Style" pitchFamily="18" charset="0"/>
            </a:endParaRPr>
          </a:p>
        </p:txBody>
      </p:sp>
      <p:pic>
        <p:nvPicPr>
          <p:cNvPr id="4" name="Picture 3">
            <a:extLst>
              <a:ext uri="{FF2B5EF4-FFF2-40B4-BE49-F238E27FC236}">
                <a16:creationId xmlns:a16="http://schemas.microsoft.com/office/drawing/2014/main" id="{7E1765FC-8FA8-509C-5137-A3C00F136B9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249032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04A61CDA-EFAD-4632-BD0C-25B9825B27B2}"/>
              </a:ext>
            </a:extLst>
          </p:cNvPr>
          <p:cNvSpPr txBox="1">
            <a:spLocks/>
          </p:cNvSpPr>
          <p:nvPr/>
        </p:nvSpPr>
        <p:spPr>
          <a:xfrm>
            <a:off x="292823" y="232276"/>
            <a:ext cx="8431630" cy="1325563"/>
          </a:xfrm>
          <a:prstGeom prst="rect">
            <a:avLst/>
          </a:prstGeom>
        </p:spPr>
        <p:txBody>
          <a:bodyPr vert="horz" lIns="91440" tIns="45720" rIns="91440" bIns="45720" rtlCol="0" anchor="ctr">
            <a:noAutofit/>
          </a:bodyPr>
          <a:lstStyle>
            <a:lvl1pPr algn="ctr" defTabSz="685766" rtl="0" eaLnBrk="1" latinLnBrk="0" hangingPunct="1">
              <a:spcBef>
                <a:spcPct val="0"/>
              </a:spcBef>
              <a:buNone/>
              <a:defRPr sz="3300" kern="1200">
                <a:solidFill>
                  <a:schemeClr val="tx1"/>
                </a:solidFill>
                <a:latin typeface="+mj-lt"/>
                <a:ea typeface="+mj-ea"/>
                <a:cs typeface="+mj-cs"/>
              </a:defRPr>
            </a:lvl1pPr>
          </a:lstStyle>
          <a:p>
            <a:r>
              <a:rPr lang="en-US" sz="4000" b="1" dirty="0">
                <a:solidFill>
                  <a:srgbClr val="FFFF00"/>
                </a:solidFill>
                <a:effectLst>
                  <a:outerShdw blurRad="38100" dist="38100" dir="2700000" algn="tl">
                    <a:srgbClr val="000000">
                      <a:alpha val="43137"/>
                    </a:srgbClr>
                  </a:outerShdw>
                </a:effectLst>
                <a:latin typeface="Bookman Old Style" pitchFamily="18" charset="0"/>
              </a:rPr>
              <a:t>Reasonable Accommodations/Modification</a:t>
            </a:r>
          </a:p>
        </p:txBody>
      </p:sp>
      <p:sp>
        <p:nvSpPr>
          <p:cNvPr id="16" name="Content Placeholder 5">
            <a:extLst>
              <a:ext uri="{FF2B5EF4-FFF2-40B4-BE49-F238E27FC236}">
                <a16:creationId xmlns:a16="http://schemas.microsoft.com/office/drawing/2014/main" id="{E965A3F4-9E5D-4C28-93A7-3848C8812592}"/>
              </a:ext>
            </a:extLst>
          </p:cNvPr>
          <p:cNvSpPr>
            <a:spLocks noGrp="1"/>
          </p:cNvSpPr>
          <p:nvPr>
            <p:ph idx="1"/>
          </p:nvPr>
        </p:nvSpPr>
        <p:spPr>
          <a:xfrm>
            <a:off x="493896" y="1703549"/>
            <a:ext cx="7886700" cy="1337915"/>
          </a:xfrm>
        </p:spPr>
        <p:txBody>
          <a:bodyPr>
            <a:normAutofit/>
          </a:bodyPr>
          <a:lstStyle/>
          <a:p>
            <a:pPr>
              <a:lnSpc>
                <a:spcPct val="150000"/>
              </a:lnSpc>
            </a:pPr>
            <a:r>
              <a:rPr lang="en-US" sz="2025" dirty="0">
                <a:solidFill>
                  <a:schemeClr val="bg1"/>
                </a:solidFill>
                <a:latin typeface="Bookman Old Style" pitchFamily="18" charset="0"/>
              </a:rPr>
              <a:t>Changes in policies or structure that allow individual with disability to gain equal access to housing </a:t>
            </a:r>
          </a:p>
          <a:p>
            <a:pPr>
              <a:lnSpc>
                <a:spcPct val="150000"/>
              </a:lnSpc>
            </a:pPr>
            <a:endParaRPr lang="en-US" sz="2025" dirty="0">
              <a:solidFill>
                <a:schemeClr val="bg1"/>
              </a:solidFill>
              <a:latin typeface="Bookman Old Style" pitchFamily="18" charset="0"/>
            </a:endParaRPr>
          </a:p>
          <a:p>
            <a:pPr>
              <a:lnSpc>
                <a:spcPct val="150000"/>
              </a:lnSpc>
            </a:pPr>
            <a:endParaRPr lang="en-US" sz="2025" dirty="0">
              <a:solidFill>
                <a:schemeClr val="bg1"/>
              </a:solidFill>
              <a:latin typeface="Bookman Old Style" pitchFamily="18" charset="0"/>
            </a:endParaRPr>
          </a:p>
          <a:p>
            <a:pPr>
              <a:lnSpc>
                <a:spcPct val="150000"/>
              </a:lnSpc>
            </a:pPr>
            <a:endParaRPr lang="en-US" sz="2025" dirty="0">
              <a:solidFill>
                <a:schemeClr val="bg1"/>
              </a:solidFill>
              <a:latin typeface="Bookman Old Style" pitchFamily="18" charset="0"/>
            </a:endParaRPr>
          </a:p>
          <a:p>
            <a:pPr>
              <a:lnSpc>
                <a:spcPct val="150000"/>
              </a:lnSpc>
            </a:pPr>
            <a:endParaRPr lang="en-US" sz="2025" dirty="0">
              <a:solidFill>
                <a:schemeClr val="bg1"/>
              </a:solidFill>
              <a:latin typeface="Bookman Old Style" pitchFamily="18" charset="0"/>
            </a:endParaRPr>
          </a:p>
          <a:p>
            <a:pPr>
              <a:lnSpc>
                <a:spcPct val="150000"/>
              </a:lnSpc>
            </a:pPr>
            <a:endParaRPr lang="en-US" sz="1725" dirty="0">
              <a:solidFill>
                <a:schemeClr val="bg1"/>
              </a:solidFill>
              <a:latin typeface="Bookman Old Style" pitchFamily="18" charset="0"/>
            </a:endParaRPr>
          </a:p>
          <a:p>
            <a:pPr>
              <a:lnSpc>
                <a:spcPct val="150000"/>
              </a:lnSpc>
            </a:pPr>
            <a:endParaRPr lang="en-US" sz="1725" dirty="0">
              <a:solidFill>
                <a:schemeClr val="bg1"/>
              </a:solidFill>
              <a:latin typeface="Bookman Old Style" pitchFamily="18" charset="0"/>
            </a:endParaRPr>
          </a:p>
          <a:p>
            <a:pPr>
              <a:lnSpc>
                <a:spcPct val="150000"/>
              </a:lnSpc>
            </a:pPr>
            <a:endParaRPr lang="en-US" sz="2025" dirty="0">
              <a:solidFill>
                <a:schemeClr val="bg1"/>
              </a:solidFill>
              <a:latin typeface="Bookman Old Style" pitchFamily="18" charset="0"/>
            </a:endParaRPr>
          </a:p>
        </p:txBody>
      </p:sp>
      <p:graphicFrame>
        <p:nvGraphicFramePr>
          <p:cNvPr id="17" name="Diagram 16">
            <a:extLst>
              <a:ext uri="{FF2B5EF4-FFF2-40B4-BE49-F238E27FC236}">
                <a16:creationId xmlns:a16="http://schemas.microsoft.com/office/drawing/2014/main" id="{D8D869F7-DE86-48F4-B43F-1E49B4923AD5}"/>
              </a:ext>
            </a:extLst>
          </p:cNvPr>
          <p:cNvGraphicFramePr/>
          <p:nvPr/>
        </p:nvGraphicFramePr>
        <p:xfrm>
          <a:off x="-138061" y="2152650"/>
          <a:ext cx="8972549" cy="4078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6CC3B42F-1EC1-5FCA-F653-97E2B5A8A7F7}"/>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09787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graphicEl>
                                              <a:dgm id="{EC3FEAE3-8671-424D-8948-9C21D67F1ED9}"/>
                                            </p:graphicEl>
                                          </p:spTgt>
                                        </p:tgtEl>
                                        <p:attrNameLst>
                                          <p:attrName>style.visibility</p:attrName>
                                        </p:attrNameLst>
                                      </p:cBhvr>
                                      <p:to>
                                        <p:strVal val="visible"/>
                                      </p:to>
                                    </p:set>
                                    <p:animEffect transition="in" filter="randombar(horizontal)">
                                      <p:cBhvr>
                                        <p:cTn id="17" dur="500"/>
                                        <p:tgtEl>
                                          <p:spTgt spid="17">
                                            <p:graphicEl>
                                              <a:dgm id="{EC3FEAE3-8671-424D-8948-9C21D67F1ED9}"/>
                                            </p:graphicEl>
                                          </p:spTgt>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7">
                                            <p:graphicEl>
                                              <a:dgm id="{B1FE8246-E8FD-46EB-9036-FFCBF490B7AE}"/>
                                            </p:graphicEl>
                                          </p:spTgt>
                                        </p:tgtEl>
                                        <p:attrNameLst>
                                          <p:attrName>style.visibility</p:attrName>
                                        </p:attrNameLst>
                                      </p:cBhvr>
                                      <p:to>
                                        <p:strVal val="visible"/>
                                      </p:to>
                                    </p:set>
                                    <p:anim calcmode="lin" valueType="num">
                                      <p:cBhvr additive="base">
                                        <p:cTn id="20" dur="500" fill="hold"/>
                                        <p:tgtEl>
                                          <p:spTgt spid="17">
                                            <p:graphicEl>
                                              <a:dgm id="{B1FE8246-E8FD-46EB-9036-FFCBF490B7AE}"/>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graphicEl>
                                              <a:dgm id="{B1FE8246-E8FD-46EB-9036-FFCBF490B7AE}"/>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graphicEl>
                                              <a:dgm id="{0DA5A539-0702-492B-9F84-6641CC535B1E}"/>
                                            </p:graphicEl>
                                          </p:spTgt>
                                        </p:tgtEl>
                                        <p:attrNameLst>
                                          <p:attrName>style.visibility</p:attrName>
                                        </p:attrNameLst>
                                      </p:cBhvr>
                                      <p:to>
                                        <p:strVal val="visible"/>
                                      </p:to>
                                    </p:set>
                                    <p:anim calcmode="lin" valueType="num">
                                      <p:cBhvr additive="base">
                                        <p:cTn id="26" dur="500" fill="hold"/>
                                        <p:tgtEl>
                                          <p:spTgt spid="17">
                                            <p:graphicEl>
                                              <a:dgm id="{0DA5A539-0702-492B-9F84-6641CC535B1E}"/>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17">
                                            <p:graphicEl>
                                              <a:dgm id="{0DA5A539-0702-492B-9F84-6641CC535B1E}"/>
                                            </p:graphic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graphicEl>
                                              <a:dgm id="{54895B7C-CA06-4D2E-BD95-20BB50E3B1A7}"/>
                                            </p:graphicEl>
                                          </p:spTgt>
                                        </p:tgtEl>
                                        <p:attrNameLst>
                                          <p:attrName>style.visibility</p:attrName>
                                        </p:attrNameLst>
                                      </p:cBhvr>
                                      <p:to>
                                        <p:strVal val="visible"/>
                                      </p:to>
                                    </p:set>
                                    <p:anim calcmode="lin" valueType="num">
                                      <p:cBhvr additive="base">
                                        <p:cTn id="30" dur="500" fill="hold"/>
                                        <p:tgtEl>
                                          <p:spTgt spid="17">
                                            <p:graphicEl>
                                              <a:dgm id="{54895B7C-CA06-4D2E-BD95-20BB50E3B1A7}"/>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graphicEl>
                                              <a:dgm id="{54895B7C-CA06-4D2E-BD95-20BB50E3B1A7}"/>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graphicEl>
                                              <a:dgm id="{A60AC778-2075-442E-AE05-7FD6571C6FFC}"/>
                                            </p:graphicEl>
                                          </p:spTgt>
                                        </p:tgtEl>
                                        <p:attrNameLst>
                                          <p:attrName>style.visibility</p:attrName>
                                        </p:attrNameLst>
                                      </p:cBhvr>
                                      <p:to>
                                        <p:strVal val="visible"/>
                                      </p:to>
                                    </p:set>
                                    <p:anim calcmode="lin" valueType="num">
                                      <p:cBhvr additive="base">
                                        <p:cTn id="36" dur="500" fill="hold"/>
                                        <p:tgtEl>
                                          <p:spTgt spid="17">
                                            <p:graphicEl>
                                              <a:dgm id="{A60AC778-2075-442E-AE05-7FD6571C6FFC}"/>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
                                            <p:graphicEl>
                                              <a:dgm id="{A60AC778-2075-442E-AE05-7FD6571C6FFC}"/>
                                            </p:graphic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graphicEl>
                                              <a:dgm id="{089C53F3-3F77-41F9-B953-D555F197DE88}"/>
                                            </p:graphicEl>
                                          </p:spTgt>
                                        </p:tgtEl>
                                        <p:attrNameLst>
                                          <p:attrName>style.visibility</p:attrName>
                                        </p:attrNameLst>
                                      </p:cBhvr>
                                      <p:to>
                                        <p:strVal val="visible"/>
                                      </p:to>
                                    </p:set>
                                    <p:anim calcmode="lin" valueType="num">
                                      <p:cBhvr additive="base">
                                        <p:cTn id="40" dur="500" fill="hold"/>
                                        <p:tgtEl>
                                          <p:spTgt spid="17">
                                            <p:graphicEl>
                                              <a:dgm id="{089C53F3-3F77-41F9-B953-D555F197DE88}"/>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graphicEl>
                                              <a:dgm id="{089C53F3-3F77-41F9-B953-D555F197DE88}"/>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graphicEl>
                                              <a:dgm id="{D94A9F72-C801-4471-B181-E532586D92DF}"/>
                                            </p:graphicEl>
                                          </p:spTgt>
                                        </p:tgtEl>
                                        <p:attrNameLst>
                                          <p:attrName>style.visibility</p:attrName>
                                        </p:attrNameLst>
                                      </p:cBhvr>
                                      <p:to>
                                        <p:strVal val="visible"/>
                                      </p:to>
                                    </p:set>
                                    <p:anim calcmode="lin" valueType="num">
                                      <p:cBhvr additive="base">
                                        <p:cTn id="46" dur="500" fill="hold"/>
                                        <p:tgtEl>
                                          <p:spTgt spid="17">
                                            <p:graphicEl>
                                              <a:dgm id="{D94A9F72-C801-4471-B181-E532586D92DF}"/>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17">
                                            <p:graphicEl>
                                              <a:dgm id="{D94A9F72-C801-4471-B181-E532586D92DF}"/>
                                            </p:graphic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7">
                                            <p:graphicEl>
                                              <a:dgm id="{1583B8DF-B251-47C5-89EC-C445E7D527E1}"/>
                                            </p:graphicEl>
                                          </p:spTgt>
                                        </p:tgtEl>
                                        <p:attrNameLst>
                                          <p:attrName>style.visibility</p:attrName>
                                        </p:attrNameLst>
                                      </p:cBhvr>
                                      <p:to>
                                        <p:strVal val="visible"/>
                                      </p:to>
                                    </p:set>
                                    <p:anim calcmode="lin" valueType="num">
                                      <p:cBhvr additive="base">
                                        <p:cTn id="50" dur="500" fill="hold"/>
                                        <p:tgtEl>
                                          <p:spTgt spid="17">
                                            <p:graphicEl>
                                              <a:dgm id="{1583B8DF-B251-47C5-89EC-C445E7D527E1}"/>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17">
                                            <p:graphicEl>
                                              <a:dgm id="{1583B8DF-B251-47C5-89EC-C445E7D527E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uiExpand="1" build="p" bldLvl="2"/>
      <p:bldGraphic spid="17"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E0906-DF83-7BA6-8125-CF1CB4B0AA62}"/>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
        <p:nvSpPr>
          <p:cNvPr id="2" name="Title 1">
            <a:extLst>
              <a:ext uri="{FF2B5EF4-FFF2-40B4-BE49-F238E27FC236}">
                <a16:creationId xmlns:a16="http://schemas.microsoft.com/office/drawing/2014/main" id="{17804E86-51D9-46B9-B7F8-61E80B4B23F2}"/>
              </a:ext>
            </a:extLst>
          </p:cNvPr>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latin typeface="Bookman Old Style" panose="02050604050505020204" pitchFamily="18" charset="0"/>
              </a:rPr>
              <a:t>Reasonable</a:t>
            </a:r>
            <a:r>
              <a:rPr lang="en-US" b="1" dirty="0">
                <a:effectLst>
                  <a:outerShdw blurRad="38100" dist="38100" dir="2700000" algn="tl">
                    <a:srgbClr val="000000">
                      <a:alpha val="43137"/>
                    </a:srgbClr>
                  </a:outerShdw>
                </a:effectLst>
                <a:latin typeface="Bookman Old Style" panose="02050604050505020204" pitchFamily="18" charset="0"/>
              </a:rPr>
              <a:t> </a:t>
            </a:r>
            <a:r>
              <a:rPr lang="en-US" b="1" dirty="0">
                <a:solidFill>
                  <a:srgbClr val="FFFF00"/>
                </a:solidFill>
                <a:effectLst>
                  <a:outerShdw blurRad="38100" dist="38100" dir="2700000" algn="tl">
                    <a:srgbClr val="000000">
                      <a:alpha val="43137"/>
                    </a:srgbClr>
                  </a:outerShdw>
                </a:effectLst>
                <a:latin typeface="Bookman Old Style" panose="02050604050505020204" pitchFamily="18" charset="0"/>
              </a:rPr>
              <a:t>Accommodation</a:t>
            </a:r>
            <a:r>
              <a:rPr lang="en-US" b="1" dirty="0">
                <a:effectLst>
                  <a:outerShdw blurRad="38100" dist="38100" dir="2700000" algn="tl">
                    <a:srgbClr val="000000">
                      <a:alpha val="43137"/>
                    </a:srgbClr>
                  </a:outerShdw>
                </a:effectLst>
                <a:latin typeface="Bookman Old Style" panose="02050604050505020204" pitchFamily="18" charset="0"/>
              </a:rPr>
              <a:t> </a:t>
            </a:r>
            <a:r>
              <a:rPr lang="en-US" b="1" dirty="0">
                <a:solidFill>
                  <a:srgbClr val="FFFF00"/>
                </a:solidFill>
                <a:effectLst>
                  <a:outerShdw blurRad="38100" dist="38100" dir="2700000" algn="tl">
                    <a:srgbClr val="000000">
                      <a:alpha val="43137"/>
                    </a:srgbClr>
                  </a:outerShdw>
                </a:effectLst>
                <a:latin typeface="Bookman Old Style" panose="02050604050505020204" pitchFamily="18" charset="0"/>
              </a:rPr>
              <a:t>vs.</a:t>
            </a:r>
            <a:r>
              <a:rPr lang="en-US" b="1" dirty="0">
                <a:effectLst>
                  <a:outerShdw blurRad="38100" dist="38100" dir="2700000" algn="tl">
                    <a:srgbClr val="000000">
                      <a:alpha val="43137"/>
                    </a:srgbClr>
                  </a:outerShdw>
                </a:effectLst>
                <a:latin typeface="Bookman Old Style" panose="02050604050505020204" pitchFamily="18" charset="0"/>
              </a:rPr>
              <a:t> </a:t>
            </a:r>
            <a:r>
              <a:rPr lang="en-US" b="1" dirty="0">
                <a:solidFill>
                  <a:srgbClr val="FFFF00"/>
                </a:solidFill>
                <a:effectLst>
                  <a:outerShdw blurRad="38100" dist="38100" dir="2700000" algn="tl">
                    <a:srgbClr val="000000">
                      <a:alpha val="43137"/>
                    </a:srgbClr>
                  </a:outerShdw>
                </a:effectLst>
                <a:latin typeface="Bookman Old Style" panose="02050604050505020204" pitchFamily="18" charset="0"/>
              </a:rPr>
              <a:t>Reasonable</a:t>
            </a:r>
            <a:r>
              <a:rPr lang="en-US" b="1" dirty="0">
                <a:effectLst>
                  <a:outerShdw blurRad="38100" dist="38100" dir="2700000" algn="tl">
                    <a:srgbClr val="000000">
                      <a:alpha val="43137"/>
                    </a:srgbClr>
                  </a:outerShdw>
                </a:effectLst>
                <a:latin typeface="Bookman Old Style" panose="02050604050505020204" pitchFamily="18" charset="0"/>
              </a:rPr>
              <a:t> </a:t>
            </a:r>
            <a:r>
              <a:rPr lang="en-US" b="1" dirty="0">
                <a:solidFill>
                  <a:srgbClr val="FFFF00"/>
                </a:solidFill>
                <a:effectLst>
                  <a:outerShdw blurRad="38100" dist="38100" dir="2700000" algn="tl">
                    <a:srgbClr val="000000">
                      <a:alpha val="43137"/>
                    </a:srgbClr>
                  </a:outerShdw>
                </a:effectLst>
                <a:latin typeface="Bookman Old Style" panose="02050604050505020204" pitchFamily="18" charset="0"/>
              </a:rPr>
              <a:t>Modification</a:t>
            </a:r>
          </a:p>
        </p:txBody>
      </p:sp>
      <p:sp>
        <p:nvSpPr>
          <p:cNvPr id="3" name="Content Placeholder 2">
            <a:extLst>
              <a:ext uri="{FF2B5EF4-FFF2-40B4-BE49-F238E27FC236}">
                <a16:creationId xmlns:a16="http://schemas.microsoft.com/office/drawing/2014/main" id="{2FD9F3A2-D01E-4D63-8004-8B7E34F18980}"/>
              </a:ext>
            </a:extLst>
          </p:cNvPr>
          <p:cNvSpPr>
            <a:spLocks noGrp="1"/>
          </p:cNvSpPr>
          <p:nvPr>
            <p:ph sz="half" idx="1"/>
          </p:nvPr>
        </p:nvSpPr>
        <p:spPr>
          <a:xfrm>
            <a:off x="180975" y="1600205"/>
            <a:ext cx="4181476" cy="4525963"/>
          </a:xfrm>
        </p:spPr>
        <p:txBody>
          <a:bodyPr>
            <a:normAutofit lnSpcReduction="10000"/>
          </a:bodyPr>
          <a:lstStyle/>
          <a:p>
            <a:pPr marL="0" indent="0" algn="ctr">
              <a:buNone/>
            </a:pPr>
            <a:r>
              <a:rPr lang="en-US" sz="2400" dirty="0">
                <a:solidFill>
                  <a:srgbClr val="FFFF00"/>
                </a:solidFill>
                <a:effectLst>
                  <a:outerShdw blurRad="38100" dist="38100" dir="2700000" algn="tl">
                    <a:srgbClr val="000000">
                      <a:alpha val="43137"/>
                    </a:srgbClr>
                  </a:outerShdw>
                </a:effectLst>
                <a:latin typeface="Bookman Old Style" panose="02050604050505020204" pitchFamily="18" charset="0"/>
              </a:rPr>
              <a:t>Reasonable Accommodation</a:t>
            </a:r>
            <a:br>
              <a:rPr lang="en-US" sz="2400" dirty="0">
                <a:solidFill>
                  <a:srgbClr val="FFFF00"/>
                </a:solidFill>
                <a:effectLst>
                  <a:outerShdw blurRad="38100" dist="38100" dir="2700000" algn="tl">
                    <a:srgbClr val="000000">
                      <a:alpha val="43137"/>
                    </a:srgbClr>
                  </a:outerShdw>
                </a:effectLst>
                <a:latin typeface="Bookman Old Style" panose="02050604050505020204" pitchFamily="18" charset="0"/>
              </a:rPr>
            </a:br>
            <a:endParaRPr lang="en-US" sz="2400"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r>
              <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rPr>
              <a:t>Change in Policy</a:t>
            </a:r>
            <a:br>
              <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rPr>
            </a:br>
            <a:endPar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endParaRPr>
          </a:p>
          <a:p>
            <a:r>
              <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rPr>
              <a:t>Exemptions to Policies</a:t>
            </a:r>
          </a:p>
          <a:p>
            <a:pPr lvl="1"/>
            <a:r>
              <a:rPr lang="en-US" dirty="0">
                <a:solidFill>
                  <a:schemeClr val="bg1"/>
                </a:solidFill>
                <a:effectLst>
                  <a:outerShdw blurRad="38100" dist="38100" dir="2700000" algn="tl">
                    <a:srgbClr val="000000">
                      <a:alpha val="43137"/>
                    </a:srgbClr>
                  </a:outerShdw>
                </a:effectLst>
                <a:latin typeface="Bookman Old Style" panose="02050604050505020204" pitchFamily="18" charset="0"/>
              </a:rPr>
              <a:t>Assistive Animals</a:t>
            </a:r>
            <a:br>
              <a:rPr lang="en-US" sz="1700" dirty="0">
                <a:solidFill>
                  <a:schemeClr val="bg1"/>
                </a:solidFill>
                <a:effectLst>
                  <a:outerShdw blurRad="38100" dist="38100" dir="2700000" algn="tl">
                    <a:srgbClr val="000000">
                      <a:alpha val="43137"/>
                    </a:srgbClr>
                  </a:outerShdw>
                </a:effectLst>
                <a:latin typeface="Bookman Old Style" panose="02050604050505020204" pitchFamily="18" charset="0"/>
              </a:rPr>
            </a:br>
            <a:endParaRPr lang="en-US" sz="1700" dirty="0">
              <a:solidFill>
                <a:schemeClr val="bg1"/>
              </a:solidFill>
              <a:effectLst>
                <a:outerShdw blurRad="38100" dist="38100" dir="2700000" algn="tl">
                  <a:srgbClr val="000000">
                    <a:alpha val="43137"/>
                  </a:srgbClr>
                </a:outerShdw>
              </a:effectLst>
              <a:latin typeface="Bookman Old Style" panose="02050604050505020204" pitchFamily="18" charset="0"/>
            </a:endParaRPr>
          </a:p>
          <a:p>
            <a:r>
              <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rPr>
              <a:t>Other Misc. Accommodations</a:t>
            </a:r>
          </a:p>
          <a:p>
            <a:pPr lvl="1"/>
            <a:r>
              <a:rPr lang="en-US" dirty="0">
                <a:solidFill>
                  <a:schemeClr val="bg1"/>
                </a:solidFill>
                <a:effectLst>
                  <a:outerShdw blurRad="38100" dist="38100" dir="2700000" algn="tl">
                    <a:srgbClr val="000000">
                      <a:alpha val="43137"/>
                    </a:srgbClr>
                  </a:outerShdw>
                </a:effectLst>
                <a:latin typeface="Bookman Old Style" panose="02050604050505020204" pitchFamily="18" charset="0"/>
              </a:rPr>
              <a:t>Parking spaces</a:t>
            </a:r>
          </a:p>
          <a:p>
            <a:pPr lvl="1"/>
            <a:r>
              <a:rPr lang="en-US" dirty="0">
                <a:solidFill>
                  <a:schemeClr val="bg1"/>
                </a:solidFill>
                <a:effectLst>
                  <a:outerShdw blurRad="38100" dist="38100" dir="2700000" algn="tl">
                    <a:srgbClr val="000000">
                      <a:alpha val="43137"/>
                    </a:srgbClr>
                  </a:outerShdw>
                </a:effectLst>
                <a:latin typeface="Bookman Old Style" panose="02050604050505020204" pitchFamily="18" charset="0"/>
              </a:rPr>
              <a:t>Live-in Aide</a:t>
            </a:r>
          </a:p>
          <a:p>
            <a:pPr lvl="1"/>
            <a:r>
              <a:rPr lang="en-US" dirty="0">
                <a:solidFill>
                  <a:schemeClr val="bg1"/>
                </a:solidFill>
                <a:effectLst>
                  <a:outerShdw blurRad="38100" dist="38100" dir="2700000" algn="tl">
                    <a:srgbClr val="000000">
                      <a:alpha val="43137"/>
                    </a:srgbClr>
                  </a:outerShdw>
                </a:effectLst>
                <a:latin typeface="Bookman Old Style" panose="02050604050505020204" pitchFamily="18" charset="0"/>
              </a:rPr>
              <a:t>Unit transfers</a:t>
            </a:r>
          </a:p>
          <a:p>
            <a:endParaRPr lang="en-US" sz="1800" dirty="0">
              <a:solidFill>
                <a:schemeClr val="bg1"/>
              </a:solidFill>
              <a:effectLst>
                <a:outerShdw blurRad="38100" dist="38100" dir="2700000" algn="tl">
                  <a:srgbClr val="000000">
                    <a:alpha val="43137"/>
                  </a:srgbClr>
                </a:outerShdw>
              </a:effectLst>
              <a:latin typeface="Bookman Old Style" panose="02050604050505020204" pitchFamily="18" charset="0"/>
            </a:endParaRPr>
          </a:p>
          <a:p>
            <a:endParaRPr lang="en-US" sz="1800" b="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
        <p:nvSpPr>
          <p:cNvPr id="4" name="Content Placeholder 3">
            <a:extLst>
              <a:ext uri="{FF2B5EF4-FFF2-40B4-BE49-F238E27FC236}">
                <a16:creationId xmlns:a16="http://schemas.microsoft.com/office/drawing/2014/main" id="{D3AA9B64-AD38-4D14-9603-564A0D5CB605}"/>
              </a:ext>
            </a:extLst>
          </p:cNvPr>
          <p:cNvSpPr>
            <a:spLocks noGrp="1"/>
          </p:cNvSpPr>
          <p:nvPr>
            <p:ph sz="half" idx="2"/>
          </p:nvPr>
        </p:nvSpPr>
        <p:spPr>
          <a:xfrm>
            <a:off x="4362451" y="1424789"/>
            <a:ext cx="4038600" cy="4876794"/>
          </a:xfrm>
        </p:spPr>
        <p:txBody>
          <a:bodyPr>
            <a:normAutofit lnSpcReduction="10000"/>
          </a:bodyPr>
          <a:lstStyle/>
          <a:p>
            <a:pPr marL="0" indent="0" algn="ctr">
              <a:buNone/>
            </a:pPr>
            <a:r>
              <a:rPr lang="en-US" sz="2400" dirty="0">
                <a:solidFill>
                  <a:srgbClr val="FFFF00"/>
                </a:solidFill>
                <a:effectLst>
                  <a:outerShdw blurRad="38100" dist="38100" dir="2700000" algn="tl">
                    <a:srgbClr val="000000">
                      <a:alpha val="43137"/>
                    </a:srgbClr>
                  </a:outerShdw>
                </a:effectLst>
                <a:latin typeface="Bookman Old Style" panose="02050604050505020204" pitchFamily="18" charset="0"/>
              </a:rPr>
              <a:t>Reasonable </a:t>
            </a:r>
          </a:p>
          <a:p>
            <a:pPr marL="0" indent="0" algn="ctr">
              <a:buNone/>
            </a:pPr>
            <a:r>
              <a:rPr lang="en-US" sz="2400" dirty="0">
                <a:solidFill>
                  <a:srgbClr val="FFFF00"/>
                </a:solidFill>
                <a:effectLst>
                  <a:outerShdw blurRad="38100" dist="38100" dir="2700000" algn="tl">
                    <a:srgbClr val="000000">
                      <a:alpha val="43137"/>
                    </a:srgbClr>
                  </a:outerShdw>
                </a:effectLst>
                <a:latin typeface="Bookman Old Style" panose="02050604050505020204" pitchFamily="18" charset="0"/>
              </a:rPr>
              <a:t>Modification</a:t>
            </a:r>
          </a:p>
          <a:p>
            <a:pPr marL="0" indent="0" algn="ctr">
              <a:buNone/>
            </a:pPr>
            <a:endParaRPr lang="en-US" sz="2400" b="1" dirty="0">
              <a:solidFill>
                <a:srgbClr val="FFFF00"/>
              </a:solidFill>
              <a:effectLst>
                <a:outerShdw blurRad="38100" dist="38100" dir="2700000" algn="tl">
                  <a:srgbClr val="000000">
                    <a:alpha val="43137"/>
                  </a:srgbClr>
                </a:outerShdw>
              </a:effectLst>
              <a:latin typeface="Bookman Old Style" panose="02050604050505020204" pitchFamily="18" charset="0"/>
            </a:endParaRPr>
          </a:p>
          <a:p>
            <a:r>
              <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rPr>
              <a:t>Grab bars</a:t>
            </a:r>
          </a:p>
          <a:p>
            <a:endPar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endParaRPr>
          </a:p>
          <a:p>
            <a:r>
              <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rPr>
              <a:t>Ramps</a:t>
            </a:r>
          </a:p>
          <a:p>
            <a:pPr marL="0" indent="0">
              <a:buNone/>
            </a:pPr>
            <a:endPar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endParaRPr>
          </a:p>
          <a:p>
            <a:r>
              <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rPr>
              <a:t>Lowering of counters</a:t>
            </a:r>
            <a:r>
              <a:rPr lang="en-US" sz="2000" dirty="0">
                <a:solidFill>
                  <a:srgbClr val="EC8514"/>
                </a:solidFill>
                <a:effectLst>
                  <a:outerShdw blurRad="38100" dist="38100" dir="2700000" algn="tl">
                    <a:srgbClr val="000000">
                      <a:alpha val="43137"/>
                    </a:srgbClr>
                  </a:outerShdw>
                </a:effectLst>
                <a:latin typeface="Bookman Old Style" panose="02050604050505020204" pitchFamily="18" charset="0"/>
              </a:rPr>
              <a:t>*</a:t>
            </a:r>
          </a:p>
          <a:p>
            <a:pPr marL="0" indent="0">
              <a:buNone/>
            </a:pPr>
            <a:endPar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endParaRPr>
          </a:p>
          <a:p>
            <a:r>
              <a:rPr lang="en-US" sz="2000" dirty="0">
                <a:solidFill>
                  <a:schemeClr val="bg1"/>
                </a:solidFill>
                <a:effectLst>
                  <a:outerShdw blurRad="38100" dist="38100" dir="2700000" algn="tl">
                    <a:srgbClr val="000000">
                      <a:alpha val="43137"/>
                    </a:srgbClr>
                  </a:outerShdw>
                </a:effectLst>
                <a:latin typeface="Bookman Old Style" panose="02050604050505020204" pitchFamily="18" charset="0"/>
              </a:rPr>
              <a:t>Other structural changes</a:t>
            </a:r>
            <a:r>
              <a:rPr lang="en-US" sz="2000" dirty="0">
                <a:solidFill>
                  <a:srgbClr val="EC8514"/>
                </a:solidFill>
                <a:effectLst>
                  <a:outerShdw blurRad="38100" dist="38100" dir="2700000" algn="tl">
                    <a:srgbClr val="000000">
                      <a:alpha val="43137"/>
                    </a:srgbClr>
                  </a:outerShdw>
                </a:effectLst>
                <a:latin typeface="Bookman Old Style" panose="02050604050505020204" pitchFamily="18" charset="0"/>
              </a:rPr>
              <a:t>*</a:t>
            </a:r>
          </a:p>
          <a:p>
            <a:pPr marL="0" indent="0">
              <a:buNone/>
            </a:pPr>
            <a:endParaRPr lang="en-US" sz="2000" dirty="0">
              <a:solidFill>
                <a:srgbClr val="EC8514"/>
              </a:solidFill>
              <a:effectLst>
                <a:outerShdw blurRad="38100" dist="38100" dir="2700000" algn="tl">
                  <a:srgbClr val="000000">
                    <a:alpha val="43137"/>
                  </a:srgbClr>
                </a:outerShdw>
              </a:effectLst>
              <a:latin typeface="Bookman Old Style" panose="02050604050505020204" pitchFamily="18" charset="0"/>
            </a:endParaRPr>
          </a:p>
          <a:p>
            <a:r>
              <a:rPr lang="en-US" sz="1400" dirty="0">
                <a:solidFill>
                  <a:srgbClr val="EC8514"/>
                </a:solidFill>
                <a:effectLst>
                  <a:outerShdw blurRad="38100" dist="38100" dir="2700000" algn="tl">
                    <a:srgbClr val="000000">
                      <a:alpha val="43137"/>
                    </a:srgbClr>
                  </a:outerShdw>
                </a:effectLst>
                <a:latin typeface="Bookman Old Style" panose="02050604050505020204" pitchFamily="18" charset="0"/>
              </a:rPr>
              <a:t>= If landlord/owner cannot afford to modify the unit, tenant may offer to pay but must restore to original condition after moving out.</a:t>
            </a:r>
            <a:endParaRPr lang="en-US" sz="2000" b="1" dirty="0">
              <a:solidFill>
                <a:schemeClr val="bg1"/>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03157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9" dur="500"/>
                                        <p:tgtEl>
                                          <p:spTgt spid="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randombar(horizontal)">
                                      <p:cBhvr>
                                        <p:cTn id="54" dur="500"/>
                                        <p:tgtEl>
                                          <p:spTgt spid="4">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Effect transition="in" filter="randombar(horizontal)">
                                      <p:cBhvr>
                                        <p:cTn id="59" dur="500"/>
                                        <p:tgtEl>
                                          <p:spTgt spid="4">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4">
                                            <p:txEl>
                                              <p:pRg st="11" end="11"/>
                                            </p:txEl>
                                          </p:spTgt>
                                        </p:tgtEl>
                                        <p:attrNameLst>
                                          <p:attrName>style.visibility</p:attrName>
                                        </p:attrNameLst>
                                      </p:cBhvr>
                                      <p:to>
                                        <p:strVal val="visible"/>
                                      </p:to>
                                    </p:set>
                                    <p:anim calcmode="lin" valueType="num">
                                      <p:cBhvr>
                                        <p:cTn id="64"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65" dur="1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66" dur="1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67"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4EF1E6-B22D-2BBF-A164-C15B3745DF9C}"/>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
        <p:nvSpPr>
          <p:cNvPr id="2" name="Title 1"/>
          <p:cNvSpPr>
            <a:spLocks noGrp="1"/>
          </p:cNvSpPr>
          <p:nvPr>
            <p:ph type="title"/>
          </p:nvPr>
        </p:nvSpPr>
        <p:spPr/>
        <p:txBody>
          <a:bodyPr>
            <a:normAutofit/>
          </a:bodyPr>
          <a:lstStyle/>
          <a:p>
            <a:r>
              <a:rPr lang="en-US" sz="3200" b="1" dirty="0">
                <a:solidFill>
                  <a:srgbClr val="FFFF00"/>
                </a:solidFill>
                <a:effectLst>
                  <a:outerShdw blurRad="38100" dist="38100" dir="2700000" algn="tl">
                    <a:srgbClr val="000000">
                      <a:alpha val="43137"/>
                    </a:srgbClr>
                  </a:outerShdw>
                </a:effectLst>
                <a:latin typeface="Bookman Old Style" pitchFamily="18" charset="0"/>
              </a:rPr>
              <a:t>Assistive Animals</a:t>
            </a:r>
          </a:p>
        </p:txBody>
      </p:sp>
      <p:sp>
        <p:nvSpPr>
          <p:cNvPr id="3" name="Content Placeholder 2"/>
          <p:cNvSpPr>
            <a:spLocks noGrp="1"/>
          </p:cNvSpPr>
          <p:nvPr>
            <p:ph idx="1"/>
          </p:nvPr>
        </p:nvSpPr>
        <p:spPr>
          <a:xfrm>
            <a:off x="457200" y="1131277"/>
            <a:ext cx="8229600" cy="5105400"/>
          </a:xfrm>
        </p:spPr>
        <p:txBody>
          <a:bodyPr>
            <a:normAutofit fontScale="85000" lnSpcReduction="20000"/>
          </a:bodyPr>
          <a:lstStyle/>
          <a:p>
            <a:pPr>
              <a:lnSpc>
                <a:spcPct val="150000"/>
              </a:lnSpc>
            </a:pPr>
            <a:r>
              <a:rPr lang="en-US" sz="2700" dirty="0">
                <a:solidFill>
                  <a:srgbClr val="FFFF00"/>
                </a:solidFill>
                <a:latin typeface="Bookman Old Style" pitchFamily="18" charset="0"/>
              </a:rPr>
              <a:t>Animals as reasonable accommodation</a:t>
            </a:r>
          </a:p>
          <a:p>
            <a:pPr lvl="1">
              <a:lnSpc>
                <a:spcPct val="150000"/>
              </a:lnSpc>
            </a:pPr>
            <a:r>
              <a:rPr lang="en-US" sz="2300" dirty="0">
                <a:solidFill>
                  <a:schemeClr val="bg1"/>
                </a:solidFill>
                <a:latin typeface="Bookman Old Style" pitchFamily="18" charset="0"/>
              </a:rPr>
              <a:t>Not considered pets</a:t>
            </a:r>
          </a:p>
          <a:p>
            <a:pPr lvl="1">
              <a:lnSpc>
                <a:spcPct val="150000"/>
              </a:lnSpc>
            </a:pPr>
            <a:r>
              <a:rPr lang="en-US" sz="2300" dirty="0">
                <a:solidFill>
                  <a:schemeClr val="bg1"/>
                </a:solidFill>
                <a:latin typeface="Bookman Old Style" pitchFamily="18" charset="0"/>
              </a:rPr>
              <a:t>Some pet policies do not apply </a:t>
            </a:r>
          </a:p>
          <a:p>
            <a:pPr lvl="1">
              <a:lnSpc>
                <a:spcPct val="150000"/>
              </a:lnSpc>
            </a:pPr>
            <a:r>
              <a:rPr lang="en-US" sz="2300" dirty="0">
                <a:solidFill>
                  <a:schemeClr val="bg1"/>
                </a:solidFill>
                <a:latin typeface="Bookman Old Style" pitchFamily="18" charset="0"/>
              </a:rPr>
              <a:t>Insurance must accommodate</a:t>
            </a:r>
          </a:p>
          <a:p>
            <a:pPr>
              <a:lnSpc>
                <a:spcPct val="150000"/>
              </a:lnSpc>
            </a:pPr>
            <a:r>
              <a:rPr lang="en-US" sz="2700" dirty="0">
                <a:solidFill>
                  <a:srgbClr val="FFFF00"/>
                </a:solidFill>
                <a:latin typeface="Bookman Old Style" pitchFamily="18" charset="0"/>
              </a:rPr>
              <a:t>Service animals</a:t>
            </a:r>
          </a:p>
          <a:p>
            <a:pPr lvl="1">
              <a:lnSpc>
                <a:spcPct val="150000"/>
              </a:lnSpc>
            </a:pPr>
            <a:r>
              <a:rPr lang="en-US" sz="2300" dirty="0">
                <a:solidFill>
                  <a:schemeClr val="bg1"/>
                </a:solidFill>
                <a:latin typeface="Bookman Old Style" pitchFamily="18" charset="0"/>
              </a:rPr>
              <a:t>Certified</a:t>
            </a:r>
          </a:p>
          <a:p>
            <a:pPr lvl="1">
              <a:lnSpc>
                <a:spcPct val="150000"/>
              </a:lnSpc>
            </a:pPr>
            <a:r>
              <a:rPr lang="en-US" sz="2300" dirty="0">
                <a:solidFill>
                  <a:schemeClr val="bg1"/>
                </a:solidFill>
                <a:latin typeface="Bookman Old Style" pitchFamily="18" charset="0"/>
              </a:rPr>
              <a:t>Perform specific service (ex: Seeing Eye Dog)</a:t>
            </a:r>
          </a:p>
          <a:p>
            <a:pPr>
              <a:lnSpc>
                <a:spcPct val="150000"/>
              </a:lnSpc>
            </a:pPr>
            <a:r>
              <a:rPr lang="en-US" sz="2700" dirty="0">
                <a:solidFill>
                  <a:srgbClr val="FFFF00"/>
                </a:solidFill>
                <a:latin typeface="Bookman Old Style" pitchFamily="18" charset="0"/>
              </a:rPr>
              <a:t>Emotional Support Animals</a:t>
            </a:r>
          </a:p>
          <a:p>
            <a:pPr lvl="1">
              <a:lnSpc>
                <a:spcPct val="150000"/>
              </a:lnSpc>
            </a:pPr>
            <a:r>
              <a:rPr lang="en-US" sz="2300" dirty="0">
                <a:solidFill>
                  <a:schemeClr val="bg1"/>
                </a:solidFill>
                <a:latin typeface="Bookman Old Style" pitchFamily="18" charset="0"/>
              </a:rPr>
              <a:t>Does not need to be certified</a:t>
            </a:r>
          </a:p>
          <a:p>
            <a:pPr lvl="1">
              <a:lnSpc>
                <a:spcPct val="150000"/>
              </a:lnSpc>
            </a:pPr>
            <a:r>
              <a:rPr lang="en-US" sz="2300" dirty="0">
                <a:solidFill>
                  <a:schemeClr val="bg1"/>
                </a:solidFill>
                <a:latin typeface="Bookman Old Style" pitchFamily="18" charset="0"/>
              </a:rPr>
              <a:t>Note can be from psychologist, psychiatrist, LICSW, Doctor</a:t>
            </a:r>
          </a:p>
          <a:p>
            <a:endParaRPr lang="en-US" sz="2700" dirty="0">
              <a:latin typeface="Bookman Old Style" pitchFamily="18" charset="0"/>
            </a:endParaRPr>
          </a:p>
        </p:txBody>
      </p:sp>
    </p:spTree>
    <p:extLst>
      <p:ext uri="{BB962C8B-B14F-4D97-AF65-F5344CB8AC3E}">
        <p14:creationId xmlns:p14="http://schemas.microsoft.com/office/powerpoint/2010/main" val="201310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367C-EC38-4158-8731-BAE406648677}"/>
              </a:ext>
            </a:extLst>
          </p:cNvPr>
          <p:cNvSpPr>
            <a:spLocks noGrp="1"/>
          </p:cNvSpPr>
          <p:nvPr>
            <p:ph type="title"/>
          </p:nvPr>
        </p:nvSpPr>
        <p:spPr>
          <a:xfrm>
            <a:off x="457200" y="0"/>
            <a:ext cx="8229600" cy="1143000"/>
          </a:xfrm>
        </p:spPr>
        <p:txBody>
          <a:bodyPr/>
          <a:lstStyle/>
          <a:p>
            <a:r>
              <a:rPr lang="en-US" b="1" dirty="0">
                <a:solidFill>
                  <a:srgbClr val="FFFF00"/>
                </a:solidFill>
                <a:effectLst>
                  <a:outerShdw blurRad="38100" dist="38100" dir="2700000" algn="tl">
                    <a:srgbClr val="000000">
                      <a:alpha val="43137"/>
                    </a:srgbClr>
                  </a:outerShdw>
                </a:effectLst>
                <a:latin typeface="Bookman Old Style" panose="02050604050505020204" pitchFamily="18" charset="0"/>
              </a:rPr>
              <a:t>Common Defenses</a:t>
            </a:r>
            <a:endParaRPr lang="en-US" dirty="0"/>
          </a:p>
        </p:txBody>
      </p:sp>
      <p:graphicFrame>
        <p:nvGraphicFramePr>
          <p:cNvPr id="4" name="Diagram 3">
            <a:extLst>
              <a:ext uri="{FF2B5EF4-FFF2-40B4-BE49-F238E27FC236}">
                <a16:creationId xmlns:a16="http://schemas.microsoft.com/office/drawing/2014/main" id="{424D1201-F494-4C52-98F7-B9AF3FFEC33D}"/>
              </a:ext>
            </a:extLst>
          </p:cNvPr>
          <p:cNvGraphicFramePr/>
          <p:nvPr/>
        </p:nvGraphicFramePr>
        <p:xfrm>
          <a:off x="143691" y="1749698"/>
          <a:ext cx="8543109"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74D81CB-BB06-6CAA-0177-7C9451EE087F}"/>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28527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13EEF16-4F50-4E56-AD86-A3B6ACEBA2D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E73F4A1-B6D3-437B-B13F-6000C496CDF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2CE3D1F3-1409-4C06-ABCD-0EF1ACE5970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BE1C45C-222A-42F8-BA68-90982D79232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57D1B998-44DF-4F2F-9B31-3A490696613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1A967CB-58A5-4E6C-BACF-F6630DA76F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latin typeface="Bookman Old Style" panose="02050604050505020204" pitchFamily="18" charset="0"/>
              </a:rPr>
              <a:t>Familial Status</a:t>
            </a:r>
          </a:p>
        </p:txBody>
      </p:sp>
      <p:sp>
        <p:nvSpPr>
          <p:cNvPr id="3" name="Content Placeholder 2"/>
          <p:cNvSpPr>
            <a:spLocks noGrp="1"/>
          </p:cNvSpPr>
          <p:nvPr>
            <p:ph idx="1"/>
          </p:nvPr>
        </p:nvSpPr>
        <p:spPr/>
        <p:txBody>
          <a:bodyPr/>
          <a:lstStyle/>
          <a:p>
            <a:r>
              <a:rPr lang="en-US" dirty="0">
                <a:solidFill>
                  <a:schemeClr val="bg1"/>
                </a:solidFill>
                <a:latin typeface="Bookman Old Style" panose="02050604050505020204" pitchFamily="18" charset="0"/>
              </a:rPr>
              <a:t>Families with Minor Children</a:t>
            </a:r>
          </a:p>
          <a:p>
            <a:pPr marL="0" indent="0">
              <a:buNone/>
            </a:pPr>
            <a:endParaRPr lang="en-US" dirty="0">
              <a:solidFill>
                <a:schemeClr val="bg1"/>
              </a:solidFill>
              <a:latin typeface="Bookman Old Style" panose="02050604050505020204" pitchFamily="18" charset="0"/>
            </a:endParaRPr>
          </a:p>
          <a:p>
            <a:pPr marL="0" indent="0">
              <a:buNone/>
            </a:pPr>
            <a:endParaRPr lang="en-US" dirty="0">
              <a:solidFill>
                <a:schemeClr val="bg1"/>
              </a:solidFill>
              <a:latin typeface="Bookman Old Style" panose="02050604050505020204" pitchFamily="18" charset="0"/>
            </a:endParaRPr>
          </a:p>
          <a:p>
            <a:r>
              <a:rPr lang="en-US" dirty="0">
                <a:solidFill>
                  <a:schemeClr val="bg1"/>
                </a:solidFill>
                <a:latin typeface="Bookman Old Style" panose="02050604050505020204" pitchFamily="18" charset="0"/>
              </a:rPr>
              <a:t>Occupancy defense </a:t>
            </a:r>
          </a:p>
          <a:p>
            <a:pPr lvl="1"/>
            <a:r>
              <a:rPr lang="en-US" dirty="0">
                <a:solidFill>
                  <a:schemeClr val="bg1"/>
                </a:solidFill>
                <a:latin typeface="Bookman Old Style" panose="02050604050505020204" pitchFamily="18" charset="0"/>
              </a:rPr>
              <a:t>Number of people per bedroom</a:t>
            </a:r>
          </a:p>
          <a:p>
            <a:pPr lvl="1"/>
            <a:endParaRPr lang="en-US" dirty="0">
              <a:solidFill>
                <a:schemeClr val="bg1"/>
              </a:solidFill>
              <a:latin typeface="Bookman Old Style" panose="02050604050505020204" pitchFamily="18" charset="0"/>
            </a:endParaRPr>
          </a:p>
          <a:p>
            <a:pPr marL="342882" lvl="1" indent="0">
              <a:buNone/>
            </a:pPr>
            <a:endParaRPr lang="en-US" dirty="0">
              <a:solidFill>
                <a:schemeClr val="bg1"/>
              </a:solidFill>
              <a:latin typeface="Bookman Old Style" panose="02050604050505020204" pitchFamily="18" charset="0"/>
            </a:endParaRPr>
          </a:p>
          <a:p>
            <a:r>
              <a:rPr lang="en-US" dirty="0">
                <a:solidFill>
                  <a:schemeClr val="bg1"/>
                </a:solidFill>
                <a:latin typeface="Bookman Old Style" panose="02050604050505020204" pitchFamily="18" charset="0"/>
              </a:rPr>
              <a:t>Different rules for children and adults</a:t>
            </a:r>
          </a:p>
        </p:txBody>
      </p:sp>
      <p:pic>
        <p:nvPicPr>
          <p:cNvPr id="4" name="Picture 3">
            <a:extLst>
              <a:ext uri="{FF2B5EF4-FFF2-40B4-BE49-F238E27FC236}">
                <a16:creationId xmlns:a16="http://schemas.microsoft.com/office/drawing/2014/main" id="{1491C3DA-6599-1808-B779-2D9EE255C942}"/>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318454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BF48-E583-461F-AEAC-9EEC1051378C}"/>
              </a:ext>
            </a:extLst>
          </p:cNvPr>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latin typeface="Bookman Old Style" panose="02050604050505020204" pitchFamily="18" charset="0"/>
              </a:rPr>
              <a:t>Prohibited Acts</a:t>
            </a:r>
            <a:endParaRPr lang="en-US" dirty="0"/>
          </a:p>
        </p:txBody>
      </p:sp>
      <p:graphicFrame>
        <p:nvGraphicFramePr>
          <p:cNvPr id="5" name="Diagram 4">
            <a:extLst>
              <a:ext uri="{FF2B5EF4-FFF2-40B4-BE49-F238E27FC236}">
                <a16:creationId xmlns:a16="http://schemas.microsoft.com/office/drawing/2014/main" id="{B4265499-B43E-49AA-A6CA-1DD7AF879687}"/>
              </a:ext>
            </a:extLst>
          </p:cNvPr>
          <p:cNvGraphicFramePr/>
          <p:nvPr>
            <p:extLst>
              <p:ext uri="{D42A27DB-BD31-4B8C-83A1-F6EECF244321}">
                <p14:modId xmlns:p14="http://schemas.microsoft.com/office/powerpoint/2010/main" val="1739570986"/>
              </p:ext>
            </p:extLst>
          </p:nvPr>
        </p:nvGraphicFramePr>
        <p:xfrm>
          <a:off x="914400" y="1417638"/>
          <a:ext cx="68580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6AC4DF3-8C64-1130-CAD9-4A0A146E2D85}"/>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28606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33D229FF-4E15-412B-86E0-C390A382B0AA}"/>
                                            </p:graphicEl>
                                          </p:spTgt>
                                        </p:tgtEl>
                                        <p:attrNameLst>
                                          <p:attrName>style.visibility</p:attrName>
                                        </p:attrNameLst>
                                      </p:cBhvr>
                                      <p:to>
                                        <p:strVal val="visible"/>
                                      </p:to>
                                    </p:set>
                                    <p:animEffect transition="in" filter="fade">
                                      <p:cBhvr>
                                        <p:cTn id="7" dur="1000"/>
                                        <p:tgtEl>
                                          <p:spTgt spid="5">
                                            <p:graphicEl>
                                              <a:dgm id="{33D229FF-4E15-412B-86E0-C390A382B0AA}"/>
                                            </p:graphicEl>
                                          </p:spTgt>
                                        </p:tgtEl>
                                      </p:cBhvr>
                                    </p:animEffect>
                                    <p:anim calcmode="lin" valueType="num">
                                      <p:cBhvr>
                                        <p:cTn id="8" dur="1000" fill="hold"/>
                                        <p:tgtEl>
                                          <p:spTgt spid="5">
                                            <p:graphicEl>
                                              <a:dgm id="{33D229FF-4E15-412B-86E0-C390A382B0AA}"/>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3D229FF-4E15-412B-86E0-C390A382B0A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2D7DB2C4-22E8-4CF9-9454-EBA5DB867EF7}"/>
                                            </p:graphicEl>
                                          </p:spTgt>
                                        </p:tgtEl>
                                        <p:attrNameLst>
                                          <p:attrName>style.visibility</p:attrName>
                                        </p:attrNameLst>
                                      </p:cBhvr>
                                      <p:to>
                                        <p:strVal val="visible"/>
                                      </p:to>
                                    </p:set>
                                    <p:animEffect transition="in" filter="fade">
                                      <p:cBhvr>
                                        <p:cTn id="14" dur="1000"/>
                                        <p:tgtEl>
                                          <p:spTgt spid="5">
                                            <p:graphicEl>
                                              <a:dgm id="{2D7DB2C4-22E8-4CF9-9454-EBA5DB867EF7}"/>
                                            </p:graphicEl>
                                          </p:spTgt>
                                        </p:tgtEl>
                                      </p:cBhvr>
                                    </p:animEffect>
                                    <p:anim calcmode="lin" valueType="num">
                                      <p:cBhvr>
                                        <p:cTn id="15" dur="1000" fill="hold"/>
                                        <p:tgtEl>
                                          <p:spTgt spid="5">
                                            <p:graphicEl>
                                              <a:dgm id="{2D7DB2C4-22E8-4CF9-9454-EBA5DB867EF7}"/>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2D7DB2C4-22E8-4CF9-9454-EBA5DB867EF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C6939D2C-0EF8-4710-821D-EE49BFCD4012}"/>
                                            </p:graphicEl>
                                          </p:spTgt>
                                        </p:tgtEl>
                                        <p:attrNameLst>
                                          <p:attrName>style.visibility</p:attrName>
                                        </p:attrNameLst>
                                      </p:cBhvr>
                                      <p:to>
                                        <p:strVal val="visible"/>
                                      </p:to>
                                    </p:set>
                                    <p:animEffect transition="in" filter="fade">
                                      <p:cBhvr>
                                        <p:cTn id="21" dur="1000"/>
                                        <p:tgtEl>
                                          <p:spTgt spid="5">
                                            <p:graphicEl>
                                              <a:dgm id="{C6939D2C-0EF8-4710-821D-EE49BFCD4012}"/>
                                            </p:graphicEl>
                                          </p:spTgt>
                                        </p:tgtEl>
                                      </p:cBhvr>
                                    </p:animEffect>
                                    <p:anim calcmode="lin" valueType="num">
                                      <p:cBhvr>
                                        <p:cTn id="22" dur="1000" fill="hold"/>
                                        <p:tgtEl>
                                          <p:spTgt spid="5">
                                            <p:graphicEl>
                                              <a:dgm id="{C6939D2C-0EF8-4710-821D-EE49BFCD4012}"/>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C6939D2C-0EF8-4710-821D-EE49BFCD4012}"/>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6C3C91CC-B874-4EBC-B454-52A085E73EA3}"/>
                                            </p:graphicEl>
                                          </p:spTgt>
                                        </p:tgtEl>
                                        <p:attrNameLst>
                                          <p:attrName>style.visibility</p:attrName>
                                        </p:attrNameLst>
                                      </p:cBhvr>
                                      <p:to>
                                        <p:strVal val="visible"/>
                                      </p:to>
                                    </p:set>
                                    <p:animEffect transition="in" filter="fade">
                                      <p:cBhvr>
                                        <p:cTn id="28" dur="1000"/>
                                        <p:tgtEl>
                                          <p:spTgt spid="5">
                                            <p:graphicEl>
                                              <a:dgm id="{6C3C91CC-B874-4EBC-B454-52A085E73EA3}"/>
                                            </p:graphicEl>
                                          </p:spTgt>
                                        </p:tgtEl>
                                      </p:cBhvr>
                                    </p:animEffect>
                                    <p:anim calcmode="lin" valueType="num">
                                      <p:cBhvr>
                                        <p:cTn id="29" dur="1000" fill="hold"/>
                                        <p:tgtEl>
                                          <p:spTgt spid="5">
                                            <p:graphicEl>
                                              <a:dgm id="{6C3C91CC-B874-4EBC-B454-52A085E73EA3}"/>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6C3C91CC-B874-4EBC-B454-52A085E73EA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dgm id="{B9175428-9F50-4FDE-B652-45B4CA4AAF3F}"/>
                                            </p:graphicEl>
                                          </p:spTgt>
                                        </p:tgtEl>
                                        <p:attrNameLst>
                                          <p:attrName>style.visibility</p:attrName>
                                        </p:attrNameLst>
                                      </p:cBhvr>
                                      <p:to>
                                        <p:strVal val="visible"/>
                                      </p:to>
                                    </p:set>
                                    <p:animEffect transition="in" filter="fade">
                                      <p:cBhvr>
                                        <p:cTn id="35" dur="1000"/>
                                        <p:tgtEl>
                                          <p:spTgt spid="5">
                                            <p:graphicEl>
                                              <a:dgm id="{B9175428-9F50-4FDE-B652-45B4CA4AAF3F}"/>
                                            </p:graphicEl>
                                          </p:spTgt>
                                        </p:tgtEl>
                                      </p:cBhvr>
                                    </p:animEffect>
                                    <p:anim calcmode="lin" valueType="num">
                                      <p:cBhvr>
                                        <p:cTn id="36" dur="1000" fill="hold"/>
                                        <p:tgtEl>
                                          <p:spTgt spid="5">
                                            <p:graphicEl>
                                              <a:dgm id="{B9175428-9F50-4FDE-B652-45B4CA4AAF3F}"/>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B9175428-9F50-4FDE-B652-45B4CA4AAF3F}"/>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dgm id="{C063C5F9-4217-4215-98A1-107D0CF58473}"/>
                                            </p:graphicEl>
                                          </p:spTgt>
                                        </p:tgtEl>
                                        <p:attrNameLst>
                                          <p:attrName>style.visibility</p:attrName>
                                        </p:attrNameLst>
                                      </p:cBhvr>
                                      <p:to>
                                        <p:strVal val="visible"/>
                                      </p:to>
                                    </p:set>
                                    <p:animEffect transition="in" filter="fade">
                                      <p:cBhvr>
                                        <p:cTn id="42" dur="1000"/>
                                        <p:tgtEl>
                                          <p:spTgt spid="5">
                                            <p:graphicEl>
                                              <a:dgm id="{C063C5F9-4217-4215-98A1-107D0CF58473}"/>
                                            </p:graphicEl>
                                          </p:spTgt>
                                        </p:tgtEl>
                                      </p:cBhvr>
                                    </p:animEffect>
                                    <p:anim calcmode="lin" valueType="num">
                                      <p:cBhvr>
                                        <p:cTn id="43" dur="1000" fill="hold"/>
                                        <p:tgtEl>
                                          <p:spTgt spid="5">
                                            <p:graphicEl>
                                              <a:dgm id="{C063C5F9-4217-4215-98A1-107D0CF58473}"/>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C063C5F9-4217-4215-98A1-107D0CF5847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72A82A-C9C2-22C3-183C-900D45F28E14}"/>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graphicFrame>
        <p:nvGraphicFramePr>
          <p:cNvPr id="11" name="Diagram 10">
            <a:extLst>
              <a:ext uri="{FF2B5EF4-FFF2-40B4-BE49-F238E27FC236}">
                <a16:creationId xmlns:a16="http://schemas.microsoft.com/office/drawing/2014/main" id="{7FE07BA9-01BE-4289-AF15-EAE01C46D662}"/>
              </a:ext>
            </a:extLst>
          </p:cNvPr>
          <p:cNvGraphicFramePr/>
          <p:nvPr/>
        </p:nvGraphicFramePr>
        <p:xfrm>
          <a:off x="332510" y="1128883"/>
          <a:ext cx="5454022" cy="50331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3" name="Group 12">
            <a:extLst>
              <a:ext uri="{FF2B5EF4-FFF2-40B4-BE49-F238E27FC236}">
                <a16:creationId xmlns:a16="http://schemas.microsoft.com/office/drawing/2014/main" id="{4A74806E-39ED-4409-86C5-28C1737E3747}"/>
              </a:ext>
            </a:extLst>
          </p:cNvPr>
          <p:cNvGrpSpPr/>
          <p:nvPr/>
        </p:nvGrpSpPr>
        <p:grpSpPr>
          <a:xfrm>
            <a:off x="5786532" y="1193351"/>
            <a:ext cx="2900268" cy="1512102"/>
            <a:chOff x="398861" y="-577407"/>
            <a:chExt cx="1928032" cy="1264046"/>
          </a:xfrm>
          <a:solidFill>
            <a:schemeClr val="accent1">
              <a:hueOff val="0"/>
              <a:satOff val="0"/>
              <a:lumOff val="0"/>
            </a:schemeClr>
          </a:solidFill>
        </p:grpSpPr>
        <p:sp>
          <p:nvSpPr>
            <p:cNvPr id="14" name="Rectangle: Rounded Corners 13">
              <a:extLst>
                <a:ext uri="{FF2B5EF4-FFF2-40B4-BE49-F238E27FC236}">
                  <a16:creationId xmlns:a16="http://schemas.microsoft.com/office/drawing/2014/main" id="{694B1713-7D72-46C3-927B-93DCA6F7CC93}"/>
                </a:ext>
              </a:extLst>
            </p:cNvPr>
            <p:cNvSpPr/>
            <p:nvPr/>
          </p:nvSpPr>
          <p:spPr>
            <a:xfrm>
              <a:off x="398861" y="-577407"/>
              <a:ext cx="1928032" cy="126404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Rectangle: Rounded Corners 4">
              <a:extLst>
                <a:ext uri="{FF2B5EF4-FFF2-40B4-BE49-F238E27FC236}">
                  <a16:creationId xmlns:a16="http://schemas.microsoft.com/office/drawing/2014/main" id="{9581F42C-13A6-46AC-A738-D4132527E2BF}"/>
                </a:ext>
              </a:extLst>
            </p:cNvPr>
            <p:cNvSpPr txBox="1"/>
            <p:nvPr/>
          </p:nvSpPr>
          <p:spPr>
            <a:xfrm>
              <a:off x="487727" y="-515701"/>
              <a:ext cx="1772073" cy="11190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African American/Black</a:t>
              </a:r>
            </a:p>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White</a:t>
              </a:r>
            </a:p>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Asian</a:t>
              </a:r>
            </a:p>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Biracial</a:t>
              </a:r>
            </a:p>
          </p:txBody>
        </p:sp>
      </p:grpSp>
      <p:grpSp>
        <p:nvGrpSpPr>
          <p:cNvPr id="16" name="Group 15">
            <a:extLst>
              <a:ext uri="{FF2B5EF4-FFF2-40B4-BE49-F238E27FC236}">
                <a16:creationId xmlns:a16="http://schemas.microsoft.com/office/drawing/2014/main" id="{207A58AE-AB65-4497-8062-9CF3397ECD31}"/>
              </a:ext>
            </a:extLst>
          </p:cNvPr>
          <p:cNvGrpSpPr/>
          <p:nvPr/>
        </p:nvGrpSpPr>
        <p:grpSpPr>
          <a:xfrm>
            <a:off x="5747498" y="4428690"/>
            <a:ext cx="2978336" cy="1589707"/>
            <a:chOff x="304799" y="2168"/>
            <a:chExt cx="1828800" cy="1264046"/>
          </a:xfrm>
        </p:grpSpPr>
        <p:sp>
          <p:nvSpPr>
            <p:cNvPr id="17" name="Rectangle: Rounded Corners 16">
              <a:extLst>
                <a:ext uri="{FF2B5EF4-FFF2-40B4-BE49-F238E27FC236}">
                  <a16:creationId xmlns:a16="http://schemas.microsoft.com/office/drawing/2014/main" id="{52C6923A-F009-4955-B134-636781832384}"/>
                </a:ext>
              </a:extLst>
            </p:cNvPr>
            <p:cNvSpPr/>
            <p:nvPr/>
          </p:nvSpPr>
          <p:spPr>
            <a:xfrm>
              <a:off x="304799" y="2168"/>
              <a:ext cx="1828800" cy="126404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7006E1E6-5162-4692-A996-906D9CA8C70D}"/>
                </a:ext>
              </a:extLst>
            </p:cNvPr>
            <p:cNvSpPr txBox="1"/>
            <p:nvPr/>
          </p:nvSpPr>
          <p:spPr>
            <a:xfrm>
              <a:off x="366505" y="2168"/>
              <a:ext cx="1767094" cy="1202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137153" indent="-137153" defTabSz="1066746">
                <a:lnSpc>
                  <a:spcPts val="1800"/>
                </a:lnSpc>
                <a:spcBef>
                  <a:spcPct val="0"/>
                </a:spcBef>
                <a:spcAft>
                  <a:spcPts val="300"/>
                </a:spcAft>
                <a:buFont typeface="Arial" panose="020B0604020202020204" pitchFamily="34" charset="0"/>
                <a:buChar char="•"/>
              </a:pPr>
              <a:endParaRPr lang="en-US" dirty="0">
                <a:latin typeface="Bookman Old Style" panose="02050604050505020204" pitchFamily="18" charset="0"/>
              </a:endParaRPr>
            </a:p>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Chinese</a:t>
              </a:r>
            </a:p>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Hispanic</a:t>
              </a:r>
            </a:p>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Dominican</a:t>
              </a:r>
            </a:p>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Middle Eastern</a:t>
              </a:r>
            </a:p>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Native American</a:t>
              </a:r>
            </a:p>
            <a:p>
              <a:pPr marL="137153" indent="-137153" defTabSz="1066746">
                <a:lnSpc>
                  <a:spcPts val="1800"/>
                </a:lnSpc>
                <a:spcBef>
                  <a:spcPct val="0"/>
                </a:spcBef>
                <a:spcAft>
                  <a:spcPts val="300"/>
                </a:spcAft>
                <a:buFont typeface="Arial" panose="020B0604020202020204" pitchFamily="34" charset="0"/>
                <a:buChar char="•"/>
              </a:pPr>
              <a:endParaRPr lang="en-US" dirty="0">
                <a:latin typeface="Bookman Old Style" panose="02050604050505020204" pitchFamily="18" charset="0"/>
              </a:endParaRPr>
            </a:p>
          </p:txBody>
        </p:sp>
      </p:grpSp>
      <p:grpSp>
        <p:nvGrpSpPr>
          <p:cNvPr id="19" name="Group 18">
            <a:extLst>
              <a:ext uri="{FF2B5EF4-FFF2-40B4-BE49-F238E27FC236}">
                <a16:creationId xmlns:a16="http://schemas.microsoft.com/office/drawing/2014/main" id="{FE604A97-A58D-43A3-9E80-D7E6A27BFF48}"/>
              </a:ext>
            </a:extLst>
          </p:cNvPr>
          <p:cNvGrpSpPr/>
          <p:nvPr/>
        </p:nvGrpSpPr>
        <p:grpSpPr>
          <a:xfrm>
            <a:off x="5786532" y="3045057"/>
            <a:ext cx="2939302" cy="1200801"/>
            <a:chOff x="304799" y="2168"/>
            <a:chExt cx="1828800" cy="1264046"/>
          </a:xfrm>
        </p:grpSpPr>
        <p:sp>
          <p:nvSpPr>
            <p:cNvPr id="20" name="Rectangle: Rounded Corners 19">
              <a:extLst>
                <a:ext uri="{FF2B5EF4-FFF2-40B4-BE49-F238E27FC236}">
                  <a16:creationId xmlns:a16="http://schemas.microsoft.com/office/drawing/2014/main" id="{4C317BF1-926B-4CEE-B80A-BD0E1F5C3E65}"/>
                </a:ext>
              </a:extLst>
            </p:cNvPr>
            <p:cNvSpPr/>
            <p:nvPr/>
          </p:nvSpPr>
          <p:spPr>
            <a:xfrm>
              <a:off x="304799" y="2168"/>
              <a:ext cx="1828800" cy="126404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Rectangle: Rounded Corners 4">
              <a:extLst>
                <a:ext uri="{FF2B5EF4-FFF2-40B4-BE49-F238E27FC236}">
                  <a16:creationId xmlns:a16="http://schemas.microsoft.com/office/drawing/2014/main" id="{F214A9F4-A8B4-417B-B48D-ABED0F04DA2A}"/>
                </a:ext>
              </a:extLst>
            </p:cNvPr>
            <p:cNvSpPr txBox="1"/>
            <p:nvPr/>
          </p:nvSpPr>
          <p:spPr>
            <a:xfrm>
              <a:off x="366505" y="63874"/>
              <a:ext cx="1705388" cy="1140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Light</a:t>
              </a:r>
            </a:p>
            <a:p>
              <a:pPr marL="137153" indent="-137153" defTabSz="1066746">
                <a:lnSpc>
                  <a:spcPts val="1800"/>
                </a:lnSpc>
                <a:spcBef>
                  <a:spcPct val="0"/>
                </a:spcBef>
                <a:spcAft>
                  <a:spcPts val="300"/>
                </a:spcAft>
                <a:buFont typeface="Arial" panose="020B0604020202020204" pitchFamily="34" charset="0"/>
                <a:buChar char="•"/>
              </a:pPr>
              <a:r>
                <a:rPr lang="en-US" dirty="0">
                  <a:latin typeface="Bookman Old Style" panose="02050604050505020204" pitchFamily="18" charset="0"/>
                </a:rPr>
                <a:t>Dark</a:t>
              </a:r>
            </a:p>
          </p:txBody>
        </p:sp>
      </p:grpSp>
      <p:sp>
        <p:nvSpPr>
          <p:cNvPr id="22" name="Title 4">
            <a:extLst>
              <a:ext uri="{FF2B5EF4-FFF2-40B4-BE49-F238E27FC236}">
                <a16:creationId xmlns:a16="http://schemas.microsoft.com/office/drawing/2014/main" id="{8FC1EFF1-301E-412D-BD9A-880365AADBF4}"/>
              </a:ext>
            </a:extLst>
          </p:cNvPr>
          <p:cNvSpPr>
            <a:spLocks noGrp="1"/>
          </p:cNvSpPr>
          <p:nvPr>
            <p:ph type="title"/>
          </p:nvPr>
        </p:nvSpPr>
        <p:spPr>
          <a:xfrm>
            <a:off x="457200" y="-14118"/>
            <a:ext cx="8229600" cy="1143000"/>
          </a:xfrm>
        </p:spPr>
        <p:txBody>
          <a:bodyPr>
            <a:noAutofit/>
          </a:bodyPr>
          <a:lstStyle/>
          <a:p>
            <a:r>
              <a:rPr lang="en-US" sz="4000" b="1" dirty="0">
                <a:solidFill>
                  <a:srgbClr val="FFFF00"/>
                </a:solidFill>
                <a:effectLst>
                  <a:outerShdw blurRad="38100" dist="38100" dir="2700000" algn="tl">
                    <a:srgbClr val="000000">
                      <a:alpha val="43137"/>
                    </a:srgbClr>
                  </a:outerShdw>
                </a:effectLst>
                <a:latin typeface="Bookman Old Style" pitchFamily="18" charset="0"/>
              </a:rPr>
              <a:t>Race/Color/National Origin</a:t>
            </a:r>
          </a:p>
        </p:txBody>
      </p:sp>
      <p:sp>
        <p:nvSpPr>
          <p:cNvPr id="24" name="TextBox 23">
            <a:extLst>
              <a:ext uri="{FF2B5EF4-FFF2-40B4-BE49-F238E27FC236}">
                <a16:creationId xmlns:a16="http://schemas.microsoft.com/office/drawing/2014/main" id="{652DD1C1-CD47-4DCA-9DFF-5E0756255C94}"/>
              </a:ext>
            </a:extLst>
          </p:cNvPr>
          <p:cNvSpPr txBox="1"/>
          <p:nvPr/>
        </p:nvSpPr>
        <p:spPr>
          <a:xfrm>
            <a:off x="2453041" y="6123624"/>
            <a:ext cx="3707801" cy="640942"/>
          </a:xfrm>
          <a:prstGeom prst="round2DiagRect">
            <a:avLst/>
          </a:prstGeom>
          <a:solidFill>
            <a:srgbClr val="FFFF00"/>
          </a:solidFill>
          <a:ln w="57150"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182880" tIns="182880" rIns="182880" bIns="0" rtlCol="0" anchor="t">
            <a:noAutofit/>
          </a:bodyPr>
          <a:lstStyle/>
          <a:p>
            <a:pPr algn="ctr"/>
            <a:r>
              <a:rPr lang="en-US" sz="2000" b="1" i="1" dirty="0">
                <a:solidFill>
                  <a:srgbClr val="C00000"/>
                </a:solidFill>
                <a:latin typeface="Bookman Old Style" pitchFamily="18" charset="0"/>
              </a:rPr>
              <a:t>* These often overlap!</a:t>
            </a:r>
            <a:endParaRPr lang="en-US" sz="2000" b="1" i="1" dirty="0">
              <a:solidFill>
                <a:srgbClr val="C00000"/>
              </a:solidFill>
            </a:endParaRPr>
          </a:p>
        </p:txBody>
      </p:sp>
    </p:spTree>
    <p:extLst>
      <p:ext uri="{BB962C8B-B14F-4D97-AF65-F5344CB8AC3E}">
        <p14:creationId xmlns:p14="http://schemas.microsoft.com/office/powerpoint/2010/main" val="65193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dgm id="{DBDEE469-387A-4DB2-9FAF-AB2DB130DBA5}"/>
                                            </p:graphicEl>
                                          </p:spTgt>
                                        </p:tgtEl>
                                        <p:attrNameLst>
                                          <p:attrName>style.visibility</p:attrName>
                                        </p:attrNameLst>
                                      </p:cBhvr>
                                      <p:to>
                                        <p:strVal val="visible"/>
                                      </p:to>
                                    </p:set>
                                    <p:anim calcmode="lin" valueType="num">
                                      <p:cBhvr additive="base">
                                        <p:cTn id="7" dur="500" fill="hold"/>
                                        <p:tgtEl>
                                          <p:spTgt spid="11">
                                            <p:graphicEl>
                                              <a:dgm id="{DBDEE469-387A-4DB2-9FAF-AB2DB130DBA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dgm id="{DBDEE469-387A-4DB2-9FAF-AB2DB130DBA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graphicEl>
                                              <a:dgm id="{922A9084-0D13-42C0-A886-2338D375338B}"/>
                                            </p:graphicEl>
                                          </p:spTgt>
                                        </p:tgtEl>
                                        <p:attrNameLst>
                                          <p:attrName>style.visibility</p:attrName>
                                        </p:attrNameLst>
                                      </p:cBhvr>
                                      <p:to>
                                        <p:strVal val="visible"/>
                                      </p:to>
                                    </p:set>
                                    <p:anim calcmode="lin" valueType="num">
                                      <p:cBhvr additive="base">
                                        <p:cTn id="13" dur="500" fill="hold"/>
                                        <p:tgtEl>
                                          <p:spTgt spid="11">
                                            <p:graphicEl>
                                              <a:dgm id="{922A9084-0D13-42C0-A886-2338D375338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graphicEl>
                                              <a:dgm id="{922A9084-0D13-42C0-A886-2338D375338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graphicEl>
                                              <a:dgm id="{67A092B1-C88E-4DC8-A18D-8AADDECEECB9}"/>
                                            </p:graphicEl>
                                          </p:spTgt>
                                        </p:tgtEl>
                                        <p:attrNameLst>
                                          <p:attrName>style.visibility</p:attrName>
                                        </p:attrNameLst>
                                      </p:cBhvr>
                                      <p:to>
                                        <p:strVal val="visible"/>
                                      </p:to>
                                    </p:set>
                                    <p:anim calcmode="lin" valueType="num">
                                      <p:cBhvr additive="base">
                                        <p:cTn id="19" dur="500" fill="hold"/>
                                        <p:tgtEl>
                                          <p:spTgt spid="11">
                                            <p:graphicEl>
                                              <a:dgm id="{67A092B1-C88E-4DC8-A18D-8AADDECEECB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dgm id="{67A092B1-C88E-4DC8-A18D-8AADDECEECB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graphicEl>
                                              <a:dgm id="{3484CDC6-0F89-4AC4-8F44-85E0D09C7569}"/>
                                            </p:graphicEl>
                                          </p:spTgt>
                                        </p:tgtEl>
                                        <p:attrNameLst>
                                          <p:attrName>style.visibility</p:attrName>
                                        </p:attrNameLst>
                                      </p:cBhvr>
                                      <p:to>
                                        <p:strVal val="visible"/>
                                      </p:to>
                                    </p:set>
                                    <p:anim calcmode="lin" valueType="num">
                                      <p:cBhvr additive="base">
                                        <p:cTn id="25" dur="500" fill="hold"/>
                                        <p:tgtEl>
                                          <p:spTgt spid="11">
                                            <p:graphicEl>
                                              <a:dgm id="{3484CDC6-0F89-4AC4-8F44-85E0D09C756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graphicEl>
                                              <a:dgm id="{3484CDC6-0F89-4AC4-8F44-85E0D09C756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graphicEl>
                                              <a:dgm id="{1FDB6C4B-0095-48C2-9112-ABB6675BFC27}"/>
                                            </p:graphicEl>
                                          </p:spTgt>
                                        </p:tgtEl>
                                        <p:attrNameLst>
                                          <p:attrName>style.visibility</p:attrName>
                                        </p:attrNameLst>
                                      </p:cBhvr>
                                      <p:to>
                                        <p:strVal val="visible"/>
                                      </p:to>
                                    </p:set>
                                    <p:anim calcmode="lin" valueType="num">
                                      <p:cBhvr additive="base">
                                        <p:cTn id="37" dur="500" fill="hold"/>
                                        <p:tgtEl>
                                          <p:spTgt spid="11">
                                            <p:graphicEl>
                                              <a:dgm id="{1FDB6C4B-0095-48C2-9112-ABB6675BFC2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graphicEl>
                                              <a:dgm id="{1FDB6C4B-0095-48C2-9112-ABB6675BFC2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graphicEl>
                                              <a:dgm id="{338F254D-5FF1-477A-9249-6769B11227EA}"/>
                                            </p:graphicEl>
                                          </p:spTgt>
                                        </p:tgtEl>
                                        <p:attrNameLst>
                                          <p:attrName>style.visibility</p:attrName>
                                        </p:attrNameLst>
                                      </p:cBhvr>
                                      <p:to>
                                        <p:strVal val="visible"/>
                                      </p:to>
                                    </p:set>
                                    <p:anim calcmode="lin" valueType="num">
                                      <p:cBhvr additive="base">
                                        <p:cTn id="49" dur="500" fill="hold"/>
                                        <p:tgtEl>
                                          <p:spTgt spid="11">
                                            <p:graphicEl>
                                              <a:dgm id="{338F254D-5FF1-477A-9249-6769B11227EA}"/>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graphicEl>
                                              <a:dgm id="{338F254D-5FF1-477A-9249-6769B11227EA}"/>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lvlOne"/>
        </p:bldSub>
      </p:bldGraphic>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4817-4BA6-4E30-ABB2-4F9ECEBECE9F}"/>
              </a:ext>
            </a:extLst>
          </p:cNvPr>
          <p:cNvSpPr>
            <a:spLocks noGrp="1"/>
          </p:cNvSpPr>
          <p:nvPr>
            <p:ph type="title"/>
          </p:nvPr>
        </p:nvSpPr>
        <p:spPr/>
        <p:txBody>
          <a:bodyPr>
            <a:normAutofit/>
          </a:bodyPr>
          <a:lstStyle/>
          <a:p>
            <a:r>
              <a:rPr lang="en-US" sz="4400" b="1" dirty="0">
                <a:solidFill>
                  <a:srgbClr val="FFFF00"/>
                </a:solidFill>
                <a:effectLst>
                  <a:outerShdw blurRad="38100" dist="38100" dir="2700000" algn="tl">
                    <a:srgbClr val="000000">
                      <a:alpha val="43137"/>
                    </a:srgbClr>
                  </a:outerShdw>
                </a:effectLst>
                <a:latin typeface="Bookman Old Style" pitchFamily="18" charset="0"/>
              </a:rPr>
              <a:t>Steering</a:t>
            </a:r>
            <a:endParaRPr lang="en-US" b="1" dirty="0"/>
          </a:p>
        </p:txBody>
      </p:sp>
      <p:sp>
        <p:nvSpPr>
          <p:cNvPr id="6" name="Content Placeholder 5">
            <a:extLst>
              <a:ext uri="{FF2B5EF4-FFF2-40B4-BE49-F238E27FC236}">
                <a16:creationId xmlns:a16="http://schemas.microsoft.com/office/drawing/2014/main" id="{19AD7C0C-9586-4144-A047-D67D1559E041}"/>
              </a:ext>
            </a:extLst>
          </p:cNvPr>
          <p:cNvSpPr>
            <a:spLocks noGrp="1"/>
          </p:cNvSpPr>
          <p:nvPr>
            <p:ph idx="1"/>
          </p:nvPr>
        </p:nvSpPr>
        <p:spPr/>
        <p:txBody>
          <a:bodyPr>
            <a:normAutofit/>
          </a:bodyPr>
          <a:lstStyle/>
          <a:p>
            <a:r>
              <a:rPr lang="en-US" dirty="0">
                <a:solidFill>
                  <a:schemeClr val="bg1"/>
                </a:solidFill>
                <a:latin typeface="Bookman Old Style" panose="02050604050505020204" pitchFamily="18" charset="0"/>
              </a:rPr>
              <a:t>Restricting an individual’s housing choice</a:t>
            </a:r>
            <a:br>
              <a:rPr lang="en-US" dirty="0">
                <a:solidFill>
                  <a:schemeClr val="bg1"/>
                </a:solidFill>
                <a:latin typeface="Bookman Old Style" panose="02050604050505020204" pitchFamily="18" charset="0"/>
              </a:rPr>
            </a:br>
            <a:endParaRPr lang="en-US" dirty="0">
              <a:solidFill>
                <a:schemeClr val="bg1"/>
              </a:solidFill>
              <a:latin typeface="Bookman Old Style" panose="02050604050505020204" pitchFamily="18" charset="0"/>
            </a:endParaRPr>
          </a:p>
          <a:p>
            <a:r>
              <a:rPr lang="en-US" dirty="0">
                <a:solidFill>
                  <a:schemeClr val="bg1"/>
                </a:solidFill>
                <a:latin typeface="Bookman Old Style" panose="02050604050505020204" pitchFamily="18" charset="0"/>
              </a:rPr>
              <a:t>Either directing towards or away certain neighborhood based on race/color/national origin</a:t>
            </a:r>
            <a:br>
              <a:rPr lang="en-US" dirty="0">
                <a:solidFill>
                  <a:schemeClr val="bg1"/>
                </a:solidFill>
                <a:latin typeface="Bookman Old Style" panose="02050604050505020204" pitchFamily="18" charset="0"/>
              </a:rPr>
            </a:br>
            <a:endParaRPr lang="en-US" dirty="0">
              <a:solidFill>
                <a:schemeClr val="bg1"/>
              </a:solidFill>
              <a:latin typeface="Bookman Old Style" panose="02050604050505020204" pitchFamily="18" charset="0"/>
            </a:endParaRPr>
          </a:p>
          <a:p>
            <a:r>
              <a:rPr lang="en-US" dirty="0">
                <a:solidFill>
                  <a:schemeClr val="bg1"/>
                </a:solidFill>
                <a:latin typeface="Bookman Old Style" panose="02050604050505020204" pitchFamily="18" charset="0"/>
              </a:rPr>
              <a:t>Can be done via words or conduct</a:t>
            </a:r>
          </a:p>
          <a:p>
            <a:pPr lvl="1"/>
            <a:r>
              <a:rPr lang="en-US" dirty="0">
                <a:solidFill>
                  <a:schemeClr val="bg1"/>
                </a:solidFill>
                <a:latin typeface="Bookman Old Style" panose="02050604050505020204" pitchFamily="18" charset="0"/>
              </a:rPr>
              <a:t>Showing houses/apartments only in certain neighborhoods</a:t>
            </a:r>
          </a:p>
          <a:p>
            <a:pPr lvl="1"/>
            <a:r>
              <a:rPr lang="en-US" dirty="0">
                <a:solidFill>
                  <a:schemeClr val="bg1"/>
                </a:solidFill>
                <a:latin typeface="Bookman Old Style" panose="02050604050505020204" pitchFamily="18" charset="0"/>
              </a:rPr>
              <a:t>Saying “You may be more comfortable living in X neighborhood”</a:t>
            </a:r>
          </a:p>
        </p:txBody>
      </p:sp>
      <p:pic>
        <p:nvPicPr>
          <p:cNvPr id="3" name="Picture 2">
            <a:extLst>
              <a:ext uri="{FF2B5EF4-FFF2-40B4-BE49-F238E27FC236}">
                <a16:creationId xmlns:a16="http://schemas.microsoft.com/office/drawing/2014/main" id="{59DA8825-C69F-DAA1-4AEF-D821DEB7C1BB}"/>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43074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b="1" dirty="0">
                <a:solidFill>
                  <a:srgbClr val="FFFF00"/>
                </a:solidFill>
                <a:effectLst>
                  <a:outerShdw blurRad="38100" dist="38100" dir="2700000" algn="tl">
                    <a:srgbClr val="000000">
                      <a:alpha val="43137"/>
                    </a:srgbClr>
                  </a:outerShdw>
                </a:effectLst>
                <a:latin typeface="Bookman Old Style" pitchFamily="18" charset="0"/>
              </a:rPr>
              <a:t>About the Commission</a:t>
            </a:r>
          </a:p>
        </p:txBody>
      </p:sp>
      <p:sp>
        <p:nvSpPr>
          <p:cNvPr id="6" name="Content Placeholder 5"/>
          <p:cNvSpPr>
            <a:spLocks noGrp="1"/>
          </p:cNvSpPr>
          <p:nvPr>
            <p:ph idx="1"/>
          </p:nvPr>
        </p:nvSpPr>
        <p:spPr>
          <a:xfrm>
            <a:off x="457200" y="1619250"/>
            <a:ext cx="8229600" cy="4362450"/>
          </a:xfrm>
        </p:spPr>
        <p:txBody>
          <a:bodyPr>
            <a:normAutofit lnSpcReduction="10000"/>
          </a:bodyPr>
          <a:lstStyle/>
          <a:p>
            <a:pPr>
              <a:lnSpc>
                <a:spcPct val="150000"/>
              </a:lnSpc>
            </a:pPr>
            <a:r>
              <a:rPr lang="en-US" dirty="0">
                <a:solidFill>
                  <a:srgbClr val="FFFF00"/>
                </a:solidFill>
                <a:latin typeface="Bookman Old Style" panose="02050604050505020204" pitchFamily="18" charset="0"/>
              </a:rPr>
              <a:t>Enforces State and Federal anti-discrimination laws</a:t>
            </a:r>
          </a:p>
          <a:p>
            <a:pPr lvl="1">
              <a:lnSpc>
                <a:spcPct val="150000"/>
              </a:lnSpc>
            </a:pPr>
            <a:r>
              <a:rPr lang="en-US" sz="2000" dirty="0">
                <a:solidFill>
                  <a:schemeClr val="bg1"/>
                </a:solidFill>
                <a:latin typeface="Bookman Old Style" pitchFamily="18" charset="0"/>
              </a:rPr>
              <a:t>Employment</a:t>
            </a:r>
          </a:p>
          <a:p>
            <a:pPr lvl="1">
              <a:lnSpc>
                <a:spcPct val="150000"/>
              </a:lnSpc>
            </a:pPr>
            <a:r>
              <a:rPr lang="en-US" sz="2000" dirty="0">
                <a:solidFill>
                  <a:schemeClr val="bg1"/>
                </a:solidFill>
                <a:latin typeface="Bookman Old Style" pitchFamily="18" charset="0"/>
              </a:rPr>
              <a:t>Housing</a:t>
            </a:r>
          </a:p>
          <a:p>
            <a:pPr lvl="1">
              <a:lnSpc>
                <a:spcPct val="150000"/>
              </a:lnSpc>
            </a:pPr>
            <a:r>
              <a:rPr lang="en-US" sz="2000" dirty="0">
                <a:solidFill>
                  <a:schemeClr val="bg1"/>
                </a:solidFill>
                <a:latin typeface="Bookman Old Style" pitchFamily="18" charset="0"/>
              </a:rPr>
              <a:t>Public Accommodations</a:t>
            </a:r>
          </a:p>
          <a:p>
            <a:pPr lvl="1">
              <a:lnSpc>
                <a:spcPct val="150000"/>
              </a:lnSpc>
            </a:pPr>
            <a:r>
              <a:rPr lang="en-US" sz="2000" dirty="0">
                <a:solidFill>
                  <a:schemeClr val="bg1"/>
                </a:solidFill>
                <a:latin typeface="Bookman Old Style" pitchFamily="18" charset="0"/>
              </a:rPr>
              <a:t>Credit</a:t>
            </a:r>
          </a:p>
          <a:p>
            <a:pPr lvl="1">
              <a:lnSpc>
                <a:spcPct val="150000"/>
              </a:lnSpc>
            </a:pPr>
            <a:r>
              <a:rPr lang="en-US" sz="2000" dirty="0">
                <a:solidFill>
                  <a:schemeClr val="bg1"/>
                </a:solidFill>
                <a:latin typeface="Bookman Old Style" pitchFamily="18" charset="0"/>
              </a:rPr>
              <a:t>Delivery of Goods and Services</a:t>
            </a:r>
          </a:p>
          <a:p>
            <a:pPr>
              <a:lnSpc>
                <a:spcPct val="150000"/>
              </a:lnSpc>
            </a:pPr>
            <a:r>
              <a:rPr lang="en-US" dirty="0">
                <a:solidFill>
                  <a:srgbClr val="FFFF00"/>
                </a:solidFill>
                <a:latin typeface="Bookman Old Style" pitchFamily="18" charset="0"/>
              </a:rPr>
              <a:t>Neutral, objective investigative agency</a:t>
            </a:r>
          </a:p>
          <a:p>
            <a:pPr>
              <a:lnSpc>
                <a:spcPct val="150000"/>
              </a:lnSpc>
            </a:pPr>
            <a:r>
              <a:rPr lang="en-US" dirty="0">
                <a:solidFill>
                  <a:srgbClr val="FFFF00"/>
                </a:solidFill>
                <a:latin typeface="Bookman Old Style" pitchFamily="18" charset="0"/>
              </a:rPr>
              <a:t>Services free of charge</a:t>
            </a:r>
            <a:endParaRPr lang="en-US" sz="1800" dirty="0">
              <a:solidFill>
                <a:srgbClr val="FFFF00"/>
              </a:solidFill>
              <a:latin typeface="Bookman Old Style" pitchFamily="18" charset="0"/>
            </a:endParaRPr>
          </a:p>
          <a:p>
            <a:pPr>
              <a:lnSpc>
                <a:spcPct val="150000"/>
              </a:lnSpc>
            </a:pPr>
            <a:endParaRPr lang="en-US" sz="2025" dirty="0">
              <a:solidFill>
                <a:schemeClr val="bg1"/>
              </a:solidFill>
              <a:latin typeface="Bookman Old Style" pitchFamily="18" charset="0"/>
            </a:endParaRPr>
          </a:p>
        </p:txBody>
      </p:sp>
      <p:pic>
        <p:nvPicPr>
          <p:cNvPr id="2" name="Picture 1">
            <a:extLst>
              <a:ext uri="{FF2B5EF4-FFF2-40B4-BE49-F238E27FC236}">
                <a16:creationId xmlns:a16="http://schemas.microsoft.com/office/drawing/2014/main" id="{3FF818D9-227A-AF88-6055-B86CC7D7E667}"/>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41300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8" dur="500"/>
                                        <p:tgtEl>
                                          <p:spTgt spid="6">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1" dur="500"/>
                                        <p:tgtEl>
                                          <p:spTgt spid="6">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4" dur="500"/>
                                        <p:tgtEl>
                                          <p:spTgt spid="6">
                                            <p:txEl>
                                              <p:pRg st="4" end="4"/>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randombar(horizontal)">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F40D-109B-4E44-9EE0-FC1A0DD9B1EB}"/>
              </a:ext>
            </a:extLst>
          </p:cNvPr>
          <p:cNvSpPr>
            <a:spLocks noGrp="1"/>
          </p:cNvSpPr>
          <p:nvPr>
            <p:ph type="title"/>
          </p:nvPr>
        </p:nvSpPr>
        <p:spPr/>
        <p:txBody>
          <a:bodyPr/>
          <a:lstStyle/>
          <a:p>
            <a:r>
              <a:rPr lang="en-US" sz="3600" b="1" dirty="0">
                <a:solidFill>
                  <a:srgbClr val="FFFF00"/>
                </a:solidFill>
                <a:effectLst>
                  <a:outerShdw blurRad="38100" dist="38100" dir="2700000" algn="tl">
                    <a:srgbClr val="000000">
                      <a:alpha val="43137"/>
                    </a:srgbClr>
                  </a:outerShdw>
                </a:effectLst>
                <a:latin typeface="Bookman Old Style" pitchFamily="18" charset="0"/>
              </a:rPr>
              <a:t>Sex Discrimination</a:t>
            </a:r>
            <a:endParaRPr lang="en-US" dirty="0"/>
          </a:p>
        </p:txBody>
      </p:sp>
      <p:sp>
        <p:nvSpPr>
          <p:cNvPr id="3" name="Content Placeholder 2">
            <a:extLst>
              <a:ext uri="{FF2B5EF4-FFF2-40B4-BE49-F238E27FC236}">
                <a16:creationId xmlns:a16="http://schemas.microsoft.com/office/drawing/2014/main" id="{629DE03E-FE09-49ED-8698-6538C1F100CB}"/>
              </a:ext>
            </a:extLst>
          </p:cNvPr>
          <p:cNvSpPr>
            <a:spLocks noGrp="1"/>
          </p:cNvSpPr>
          <p:nvPr>
            <p:ph idx="1"/>
          </p:nvPr>
        </p:nvSpPr>
        <p:spPr/>
        <p:txBody>
          <a:bodyPr/>
          <a:lstStyle/>
          <a:p>
            <a:r>
              <a:rPr lang="en-US" dirty="0">
                <a:solidFill>
                  <a:schemeClr val="bg1"/>
                </a:solidFill>
                <a:latin typeface="Bookman Old Style" panose="02050604050505020204" pitchFamily="18" charset="0"/>
              </a:rPr>
              <a:t>Discrimination based on male, female or other genders/sexes</a:t>
            </a:r>
            <a:br>
              <a:rPr lang="en-US" dirty="0">
                <a:solidFill>
                  <a:schemeClr val="bg1"/>
                </a:solidFill>
                <a:latin typeface="Bookman Old Style" panose="02050604050505020204" pitchFamily="18" charset="0"/>
              </a:rPr>
            </a:br>
            <a:endParaRPr lang="en-US" dirty="0">
              <a:solidFill>
                <a:schemeClr val="bg1"/>
              </a:solidFill>
              <a:latin typeface="Bookman Old Style" panose="02050604050505020204" pitchFamily="18" charset="0"/>
            </a:endParaRPr>
          </a:p>
          <a:p>
            <a:r>
              <a:rPr lang="en-US" dirty="0">
                <a:solidFill>
                  <a:schemeClr val="bg1"/>
                </a:solidFill>
                <a:latin typeface="Bookman Old Style" panose="02050604050505020204" pitchFamily="18" charset="0"/>
              </a:rPr>
              <a:t>Also covers pregnancy and sexual harassment</a:t>
            </a:r>
            <a:br>
              <a:rPr lang="en-US" dirty="0">
                <a:solidFill>
                  <a:schemeClr val="bg1"/>
                </a:solidFill>
                <a:latin typeface="Bookman Old Style" panose="02050604050505020204" pitchFamily="18" charset="0"/>
              </a:rPr>
            </a:br>
            <a:endParaRPr lang="en-US" dirty="0">
              <a:solidFill>
                <a:schemeClr val="bg1"/>
              </a:solidFill>
              <a:latin typeface="Bookman Old Style" panose="02050604050505020204" pitchFamily="18" charset="0"/>
            </a:endParaRPr>
          </a:p>
          <a:p>
            <a:r>
              <a:rPr lang="en-US" dirty="0">
                <a:solidFill>
                  <a:schemeClr val="bg1"/>
                </a:solidFill>
                <a:latin typeface="Bookman Old Style" panose="02050604050505020204" pitchFamily="18" charset="0"/>
              </a:rPr>
              <a:t>Pregnancy may also involve familial status as well in limited circumstances</a:t>
            </a:r>
          </a:p>
          <a:p>
            <a:pPr marL="342882" lvl="1" indent="0">
              <a:buNone/>
            </a:pPr>
            <a:endParaRPr lang="en-US" dirty="0">
              <a:solidFill>
                <a:schemeClr val="bg1"/>
              </a:solidFill>
              <a:latin typeface="Bookman Old Style" panose="02050604050505020204" pitchFamily="18" charset="0"/>
            </a:endParaRPr>
          </a:p>
          <a:p>
            <a:endParaRPr lang="en-US" dirty="0">
              <a:solidFill>
                <a:schemeClr val="bg1"/>
              </a:solidFill>
              <a:latin typeface="Bookman Old Style" panose="02050604050505020204" pitchFamily="18" charset="0"/>
            </a:endParaRPr>
          </a:p>
          <a:p>
            <a:endParaRPr lang="en-US" dirty="0">
              <a:solidFill>
                <a:schemeClr val="bg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E23E6F52-2D36-CDA2-D2DF-0037E3DBAA16}"/>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21775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FF00"/>
                </a:solidFill>
                <a:effectLst>
                  <a:outerShdw blurRad="38100" dist="38100" dir="2700000" algn="tl">
                    <a:srgbClr val="000000">
                      <a:alpha val="43137"/>
                    </a:srgbClr>
                  </a:outerShdw>
                </a:effectLst>
                <a:latin typeface="Bookman Old Style" pitchFamily="18" charset="0"/>
              </a:rPr>
              <a:t>Sexual Orientation vs. Gender Identity or Expression</a:t>
            </a:r>
          </a:p>
        </p:txBody>
      </p:sp>
      <p:sp>
        <p:nvSpPr>
          <p:cNvPr id="3" name="Content Placeholder 2"/>
          <p:cNvSpPr>
            <a:spLocks noGrp="1"/>
          </p:cNvSpPr>
          <p:nvPr>
            <p:ph idx="1"/>
          </p:nvPr>
        </p:nvSpPr>
        <p:spPr>
          <a:xfrm>
            <a:off x="829043" y="1547125"/>
            <a:ext cx="6172200" cy="4264590"/>
          </a:xfrm>
        </p:spPr>
        <p:txBody>
          <a:bodyPr>
            <a:noAutofit/>
          </a:bodyPr>
          <a:lstStyle/>
          <a:p>
            <a:r>
              <a:rPr lang="en-US" sz="2000" dirty="0">
                <a:solidFill>
                  <a:schemeClr val="bg1"/>
                </a:solidFill>
                <a:latin typeface="Bookman Old Style" pitchFamily="18" charset="0"/>
              </a:rPr>
              <a:t>Sexual Orientation</a:t>
            </a:r>
          </a:p>
          <a:p>
            <a:pPr lvl="1"/>
            <a:r>
              <a:rPr lang="en-US" sz="2000" dirty="0">
                <a:solidFill>
                  <a:schemeClr val="bg1"/>
                </a:solidFill>
                <a:latin typeface="Bookman Old Style" pitchFamily="18" charset="0"/>
              </a:rPr>
              <a:t>Who you are attracted to</a:t>
            </a:r>
          </a:p>
          <a:p>
            <a:pPr lvl="2"/>
            <a:r>
              <a:rPr lang="en-US" sz="2000" dirty="0">
                <a:solidFill>
                  <a:schemeClr val="bg1"/>
                </a:solidFill>
                <a:latin typeface="Bookman Old Style" pitchFamily="18" charset="0"/>
              </a:rPr>
              <a:t>Straight, gay, bisexual, pansexual, asexual, etc.</a:t>
            </a:r>
          </a:p>
          <a:p>
            <a:pPr marL="685800" lvl="2" indent="0">
              <a:buNone/>
            </a:pPr>
            <a:endParaRPr lang="en-US" sz="2000" dirty="0">
              <a:solidFill>
                <a:schemeClr val="bg1"/>
              </a:solidFill>
              <a:latin typeface="Bookman Old Style" pitchFamily="18" charset="0"/>
            </a:endParaRPr>
          </a:p>
          <a:p>
            <a:r>
              <a:rPr lang="en-US" sz="2000" dirty="0">
                <a:solidFill>
                  <a:schemeClr val="bg1"/>
                </a:solidFill>
                <a:latin typeface="Bookman Old Style" pitchFamily="18" charset="0"/>
              </a:rPr>
              <a:t>Gender Identity or Expression</a:t>
            </a:r>
          </a:p>
          <a:p>
            <a:pPr lvl="1"/>
            <a:r>
              <a:rPr lang="en-US" sz="2000" dirty="0">
                <a:solidFill>
                  <a:schemeClr val="bg1"/>
                </a:solidFill>
                <a:latin typeface="Bookman Old Style" pitchFamily="18" charset="0"/>
              </a:rPr>
              <a:t>Actual or perceived gender</a:t>
            </a:r>
          </a:p>
          <a:p>
            <a:pPr lvl="1"/>
            <a:r>
              <a:rPr lang="en-US" sz="2000" dirty="0">
                <a:solidFill>
                  <a:schemeClr val="bg1"/>
                </a:solidFill>
                <a:latin typeface="Bookman Old Style" pitchFamily="18" charset="0"/>
              </a:rPr>
              <a:t>Gender-related self identity or self expression</a:t>
            </a:r>
            <a:br>
              <a:rPr lang="en-US" sz="2000" dirty="0">
                <a:solidFill>
                  <a:schemeClr val="bg1"/>
                </a:solidFill>
                <a:latin typeface="Bookman Old Style" pitchFamily="18" charset="0"/>
              </a:rPr>
            </a:br>
            <a:endParaRPr lang="en-US" sz="2000" dirty="0">
              <a:solidFill>
                <a:schemeClr val="bg1"/>
              </a:solidFill>
              <a:latin typeface="Bookman Old Style" pitchFamily="18" charset="0"/>
            </a:endParaRPr>
          </a:p>
          <a:p>
            <a:pPr marL="342900" lvl="1" indent="-342900">
              <a:buFont typeface="Arial" panose="020B0604020202020204" pitchFamily="34" charset="0"/>
              <a:buChar char="•"/>
            </a:pPr>
            <a:r>
              <a:rPr lang="en-US" sz="2000" dirty="0">
                <a:solidFill>
                  <a:schemeClr val="bg1"/>
                </a:solidFill>
                <a:latin typeface="Bookman Old Style" pitchFamily="18" charset="0"/>
              </a:rPr>
              <a:t>Gender Stereotyping</a:t>
            </a:r>
          </a:p>
          <a:p>
            <a:pPr marL="642922" lvl="2" indent="-342900">
              <a:buFont typeface="Bookman Old Style" panose="02050604050505020204" pitchFamily="18" charset="0"/>
              <a:buChar char="―"/>
            </a:pPr>
            <a:r>
              <a:rPr lang="en-US" sz="1700" dirty="0">
                <a:solidFill>
                  <a:schemeClr val="bg1"/>
                </a:solidFill>
                <a:latin typeface="Bookman Old Style" pitchFamily="18" charset="0"/>
              </a:rPr>
              <a:t>Assigning societal “norms” to conform with sex assigned at birth</a:t>
            </a:r>
          </a:p>
          <a:p>
            <a:pPr marL="342900" lvl="1" indent="0">
              <a:buNone/>
            </a:pPr>
            <a:endParaRPr lang="en-US" sz="2000" dirty="0">
              <a:solidFill>
                <a:schemeClr val="bg1"/>
              </a:solidFill>
              <a:latin typeface="Bookman Old Style" pitchFamily="18" charset="0"/>
            </a:endParaRPr>
          </a:p>
        </p:txBody>
      </p:sp>
      <p:pic>
        <p:nvPicPr>
          <p:cNvPr id="4" name="Picture 3">
            <a:extLst>
              <a:ext uri="{FF2B5EF4-FFF2-40B4-BE49-F238E27FC236}">
                <a16:creationId xmlns:a16="http://schemas.microsoft.com/office/drawing/2014/main" id="{9FD3522E-29EC-04A6-F025-056B70480543}"/>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3021216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10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1000"/>
                                        <p:tgtEl>
                                          <p:spTgt spid="3">
                                            <p:txEl>
                                              <p:pRg st="4" end="4"/>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1000"/>
                                        <p:tgtEl>
                                          <p:spTgt spid="3">
                                            <p:txEl>
                                              <p:pRg st="5" end="5"/>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1000"/>
                                        <p:tgtEl>
                                          <p:spTgt spid="3">
                                            <p:txEl>
                                              <p:pRg st="6" end="6"/>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1000"/>
                                        <p:tgtEl>
                                          <p:spTgt spid="3">
                                            <p:txEl>
                                              <p:pRg st="7" end="7"/>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FF00"/>
                </a:solidFill>
                <a:effectLst>
                  <a:outerShdw blurRad="38100" dist="38100" dir="2700000" algn="tl">
                    <a:srgbClr val="000000">
                      <a:alpha val="43137"/>
                    </a:srgbClr>
                  </a:outerShdw>
                </a:effectLst>
                <a:latin typeface="Bookman Old Style" pitchFamily="18" charset="0"/>
              </a:rPr>
              <a:t>Military Status</a:t>
            </a:r>
          </a:p>
        </p:txBody>
      </p:sp>
      <p:sp>
        <p:nvSpPr>
          <p:cNvPr id="3" name="Content Placeholder 2"/>
          <p:cNvSpPr>
            <a:spLocks noGrp="1"/>
          </p:cNvSpPr>
          <p:nvPr>
            <p:ph idx="1"/>
          </p:nvPr>
        </p:nvSpPr>
        <p:spPr>
          <a:xfrm>
            <a:off x="310297" y="1417638"/>
            <a:ext cx="7778626" cy="4836090"/>
          </a:xfrm>
        </p:spPr>
        <p:txBody>
          <a:bodyPr>
            <a:noAutofit/>
          </a:bodyPr>
          <a:lstStyle/>
          <a:p>
            <a:r>
              <a:rPr lang="en-US" sz="2000" dirty="0">
                <a:solidFill>
                  <a:schemeClr val="bg1"/>
                </a:solidFill>
                <a:latin typeface="Bookman Old Style" pitchFamily="18" charset="0"/>
              </a:rPr>
              <a:t>Active or Retired Military</a:t>
            </a:r>
          </a:p>
          <a:p>
            <a:pPr marL="685800" lvl="2" indent="0">
              <a:buNone/>
            </a:pPr>
            <a:endParaRPr lang="en-US" sz="2000" dirty="0">
              <a:solidFill>
                <a:schemeClr val="bg1"/>
              </a:solidFill>
              <a:latin typeface="Bookman Old Style" pitchFamily="18" charset="0"/>
            </a:endParaRPr>
          </a:p>
          <a:p>
            <a:r>
              <a:rPr lang="en-US" sz="2000" dirty="0">
                <a:solidFill>
                  <a:schemeClr val="bg1"/>
                </a:solidFill>
                <a:latin typeface="Bookman Old Style" pitchFamily="18" charset="0"/>
              </a:rPr>
              <a:t>All discharge types covered except dishonorable discharge </a:t>
            </a:r>
          </a:p>
          <a:p>
            <a:pPr marL="0" indent="0">
              <a:buNone/>
            </a:pPr>
            <a:endParaRPr lang="en-US" sz="2000" dirty="0">
              <a:solidFill>
                <a:schemeClr val="bg1"/>
              </a:solidFill>
              <a:latin typeface="Bookman Old Style" pitchFamily="18" charset="0"/>
            </a:endParaRPr>
          </a:p>
          <a:p>
            <a:r>
              <a:rPr lang="en-US" sz="2000" dirty="0">
                <a:solidFill>
                  <a:schemeClr val="bg1"/>
                </a:solidFill>
                <a:latin typeface="Bookman Old Style" pitchFamily="18" charset="0"/>
              </a:rPr>
              <a:t>Prohibited Acts:</a:t>
            </a:r>
          </a:p>
          <a:p>
            <a:pPr lvl="1">
              <a:lnSpc>
                <a:spcPct val="150000"/>
              </a:lnSpc>
            </a:pPr>
            <a:r>
              <a:rPr lang="en-US" sz="2000" dirty="0">
                <a:solidFill>
                  <a:schemeClr val="bg1"/>
                </a:solidFill>
                <a:latin typeface="Bookman Old Style" pitchFamily="18" charset="0"/>
              </a:rPr>
              <a:t>Refusing to take VA loan from buyer</a:t>
            </a:r>
          </a:p>
          <a:p>
            <a:pPr lvl="1">
              <a:lnSpc>
                <a:spcPct val="150000"/>
              </a:lnSpc>
            </a:pPr>
            <a:r>
              <a:rPr lang="en-US" sz="2000" dirty="0">
                <a:solidFill>
                  <a:schemeClr val="bg1"/>
                </a:solidFill>
                <a:latin typeface="Bookman Old Style" pitchFamily="18" charset="0"/>
              </a:rPr>
              <a:t>Charging different rates of rent for military</a:t>
            </a:r>
          </a:p>
          <a:p>
            <a:pPr lvl="1">
              <a:lnSpc>
                <a:spcPct val="150000"/>
              </a:lnSpc>
            </a:pPr>
            <a:r>
              <a:rPr lang="en-US" sz="2000" dirty="0">
                <a:solidFill>
                  <a:schemeClr val="bg1"/>
                </a:solidFill>
                <a:latin typeface="Bookman Old Style" pitchFamily="18" charset="0"/>
              </a:rPr>
              <a:t>Creating policies targeting military (Requiring orders to be submitted for rental)</a:t>
            </a:r>
          </a:p>
          <a:p>
            <a:endParaRPr lang="en-US" sz="2000" dirty="0">
              <a:solidFill>
                <a:schemeClr val="bg1"/>
              </a:solidFill>
              <a:latin typeface="Bookman Old Style" pitchFamily="18" charset="0"/>
            </a:endParaRPr>
          </a:p>
        </p:txBody>
      </p:sp>
      <p:pic>
        <p:nvPicPr>
          <p:cNvPr id="4" name="Picture 3">
            <a:extLst>
              <a:ext uri="{FF2B5EF4-FFF2-40B4-BE49-F238E27FC236}">
                <a16:creationId xmlns:a16="http://schemas.microsoft.com/office/drawing/2014/main" id="{7B26DDBD-573F-D71C-04F6-DC4829AF864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4132154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1000"/>
                                        <p:tgtEl>
                                          <p:spTgt spid="3">
                                            <p:txEl>
                                              <p:pRg st="4" end="4"/>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1000"/>
                                        <p:tgtEl>
                                          <p:spTgt spid="3">
                                            <p:txEl>
                                              <p:pRg st="5" end="5"/>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1000"/>
                                        <p:tgtEl>
                                          <p:spTgt spid="3">
                                            <p:txEl>
                                              <p:pRg st="6" end="6"/>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effectLst>
                  <a:outerShdw blurRad="38100" dist="38100" dir="2700000" algn="tl">
                    <a:srgbClr val="000000">
                      <a:alpha val="43137"/>
                    </a:srgbClr>
                  </a:outerShdw>
                </a:effectLst>
                <a:latin typeface="Bookman Old Style" pitchFamily="18" charset="0"/>
              </a:rPr>
              <a:t>Harassment</a:t>
            </a:r>
          </a:p>
        </p:txBody>
      </p:sp>
      <p:sp>
        <p:nvSpPr>
          <p:cNvPr id="3" name="Content Placeholder 2"/>
          <p:cNvSpPr>
            <a:spLocks noGrp="1"/>
          </p:cNvSpPr>
          <p:nvPr>
            <p:ph idx="1"/>
          </p:nvPr>
        </p:nvSpPr>
        <p:spPr>
          <a:xfrm>
            <a:off x="378069" y="1233991"/>
            <a:ext cx="8229600" cy="4525963"/>
          </a:xfrm>
        </p:spPr>
        <p:txBody>
          <a:bodyPr>
            <a:normAutofit/>
          </a:bodyPr>
          <a:lstStyle/>
          <a:p>
            <a:pPr>
              <a:lnSpc>
                <a:spcPct val="200000"/>
              </a:lnSpc>
            </a:pPr>
            <a:r>
              <a:rPr lang="en-US" dirty="0">
                <a:solidFill>
                  <a:schemeClr val="bg1"/>
                </a:solidFill>
                <a:latin typeface="Bookman Old Style" pitchFamily="18" charset="0"/>
              </a:rPr>
              <a:t>Quid Pro Quo</a:t>
            </a:r>
          </a:p>
          <a:p>
            <a:pPr>
              <a:lnSpc>
                <a:spcPct val="200000"/>
              </a:lnSpc>
            </a:pPr>
            <a:r>
              <a:rPr lang="en-US" dirty="0">
                <a:solidFill>
                  <a:schemeClr val="bg1"/>
                </a:solidFill>
                <a:latin typeface="Bookman Old Style" pitchFamily="18" charset="0"/>
              </a:rPr>
              <a:t>Hostile Environment</a:t>
            </a:r>
          </a:p>
          <a:p>
            <a:pPr>
              <a:lnSpc>
                <a:spcPct val="200000"/>
              </a:lnSpc>
            </a:pPr>
            <a:r>
              <a:rPr lang="en-US" dirty="0">
                <a:solidFill>
                  <a:schemeClr val="bg1"/>
                </a:solidFill>
                <a:latin typeface="Bookman Old Style" pitchFamily="18" charset="0"/>
              </a:rPr>
              <a:t>Landlord/Owner can be liable for conduct of </a:t>
            </a:r>
          </a:p>
          <a:p>
            <a:pPr lvl="1">
              <a:lnSpc>
                <a:spcPct val="110000"/>
              </a:lnSpc>
            </a:pPr>
            <a:r>
              <a:rPr lang="en-US" dirty="0">
                <a:solidFill>
                  <a:schemeClr val="bg1"/>
                </a:solidFill>
                <a:latin typeface="Bookman Old Style" pitchFamily="18" charset="0"/>
              </a:rPr>
              <a:t>Neighbors</a:t>
            </a:r>
          </a:p>
          <a:p>
            <a:pPr lvl="1">
              <a:lnSpc>
                <a:spcPct val="110000"/>
              </a:lnSpc>
            </a:pPr>
            <a:r>
              <a:rPr lang="en-US" dirty="0">
                <a:solidFill>
                  <a:schemeClr val="bg1"/>
                </a:solidFill>
                <a:latin typeface="Bookman Old Style" pitchFamily="18" charset="0"/>
              </a:rPr>
              <a:t>Property Managers</a:t>
            </a:r>
          </a:p>
          <a:p>
            <a:pPr lvl="1">
              <a:lnSpc>
                <a:spcPct val="110000"/>
              </a:lnSpc>
            </a:pPr>
            <a:r>
              <a:rPr lang="en-US" dirty="0">
                <a:solidFill>
                  <a:schemeClr val="bg1"/>
                </a:solidFill>
                <a:latin typeface="Bookman Old Style" pitchFamily="18" charset="0"/>
              </a:rPr>
              <a:t>Third Parties (maintenance, landscapers, etc.)</a:t>
            </a:r>
          </a:p>
          <a:p>
            <a:pPr marL="0" indent="0" algn="ctr">
              <a:lnSpc>
                <a:spcPct val="200000"/>
              </a:lnSpc>
              <a:buNone/>
            </a:pPr>
            <a:r>
              <a:rPr lang="en-US" b="1" i="1" dirty="0">
                <a:solidFill>
                  <a:srgbClr val="FA3434"/>
                </a:solidFill>
                <a:latin typeface="Bookman Old Style" pitchFamily="18" charset="0"/>
              </a:rPr>
              <a:t>Not limited to just sexual harassment</a:t>
            </a:r>
          </a:p>
        </p:txBody>
      </p:sp>
      <p:pic>
        <p:nvPicPr>
          <p:cNvPr id="4" name="Picture 3">
            <a:extLst>
              <a:ext uri="{FF2B5EF4-FFF2-40B4-BE49-F238E27FC236}">
                <a16:creationId xmlns:a16="http://schemas.microsoft.com/office/drawing/2014/main" id="{4B83B966-AB35-E159-7735-89FBC7EA8465}"/>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360373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4A056B47-7D32-4779-8898-29AE5137E53B}"/>
              </a:ext>
            </a:extLst>
          </p:cNvPr>
          <p:cNvSpPr>
            <a:spLocks noGrp="1"/>
          </p:cNvSpPr>
          <p:nvPr>
            <p:ph type="title"/>
          </p:nvPr>
        </p:nvSpPr>
        <p:spPr>
          <a:xfrm>
            <a:off x="628650" y="365127"/>
            <a:ext cx="7886700" cy="1202038"/>
          </a:xfrm>
        </p:spPr>
        <p:txBody>
          <a:bodyPr>
            <a:normAutofit/>
          </a:bodyPr>
          <a:lstStyle/>
          <a:p>
            <a:pPr algn="ctr"/>
            <a:r>
              <a:rPr lang="en-US" sz="4400" b="1" dirty="0">
                <a:solidFill>
                  <a:srgbClr val="FFFF00"/>
                </a:solidFill>
                <a:effectLst>
                  <a:outerShdw blurRad="38100" dist="38100" dir="2700000" algn="tl">
                    <a:srgbClr val="000000">
                      <a:alpha val="43137"/>
                    </a:srgbClr>
                  </a:outerShdw>
                </a:effectLst>
                <a:latin typeface="Bookman Old Style" pitchFamily="18" charset="0"/>
              </a:rPr>
              <a:t>Retaliation</a:t>
            </a:r>
          </a:p>
        </p:txBody>
      </p:sp>
      <p:graphicFrame>
        <p:nvGraphicFramePr>
          <p:cNvPr id="11" name="Diagram 10">
            <a:extLst>
              <a:ext uri="{FF2B5EF4-FFF2-40B4-BE49-F238E27FC236}">
                <a16:creationId xmlns:a16="http://schemas.microsoft.com/office/drawing/2014/main" id="{A7D80420-1219-43E6-9FEC-320FE7D5B966}"/>
              </a:ext>
            </a:extLst>
          </p:cNvPr>
          <p:cNvGraphicFramePr/>
          <p:nvPr/>
        </p:nvGraphicFramePr>
        <p:xfrm>
          <a:off x="330996" y="1137652"/>
          <a:ext cx="8580074" cy="5239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C5E1E2C8-B8AE-EBC8-7FA4-670AD1C10DBA}"/>
              </a:ext>
            </a:extLst>
          </p:cNvPr>
          <p:cNvPicPr>
            <a:picLocks noChangeAspect="1"/>
          </p:cNvPicPr>
          <p:nvPr/>
        </p:nvPicPr>
        <p:blipFill rotWithShape="1">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21664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547905D6-0B10-4FAB-B956-38D5E7D33613}"/>
                                            </p:graphicEl>
                                          </p:spTgt>
                                        </p:tgtEl>
                                        <p:attrNameLst>
                                          <p:attrName>style.visibility</p:attrName>
                                        </p:attrNameLst>
                                      </p:cBhvr>
                                      <p:to>
                                        <p:strVal val="visible"/>
                                      </p:to>
                                    </p:set>
                                    <p:animEffect transition="in" filter="fade">
                                      <p:cBhvr>
                                        <p:cTn id="12" dur="500"/>
                                        <p:tgtEl>
                                          <p:spTgt spid="11">
                                            <p:graphicEl>
                                              <a:dgm id="{547905D6-0B10-4FAB-B956-38D5E7D3361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4E64D13-1C17-4711-B517-5A4A7900392B}"/>
                                            </p:graphicEl>
                                          </p:spTgt>
                                        </p:tgtEl>
                                        <p:attrNameLst>
                                          <p:attrName>style.visibility</p:attrName>
                                        </p:attrNameLst>
                                      </p:cBhvr>
                                      <p:to>
                                        <p:strVal val="visible"/>
                                      </p:to>
                                    </p:set>
                                    <p:animEffect transition="in" filter="fade">
                                      <p:cBhvr>
                                        <p:cTn id="15" dur="500"/>
                                        <p:tgtEl>
                                          <p:spTgt spid="11">
                                            <p:graphicEl>
                                              <a:dgm id="{24E64D13-1C17-4711-B517-5A4A7900392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88496622-82CB-4169-8EAE-1D80604A9F30}"/>
                                            </p:graphicEl>
                                          </p:spTgt>
                                        </p:tgtEl>
                                        <p:attrNameLst>
                                          <p:attrName>style.visibility</p:attrName>
                                        </p:attrNameLst>
                                      </p:cBhvr>
                                      <p:to>
                                        <p:strVal val="visible"/>
                                      </p:to>
                                    </p:set>
                                    <p:animEffect transition="in" filter="fade">
                                      <p:cBhvr>
                                        <p:cTn id="20" dur="500"/>
                                        <p:tgtEl>
                                          <p:spTgt spid="11">
                                            <p:graphicEl>
                                              <a:dgm id="{88496622-82CB-4169-8EAE-1D80604A9F3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78CDED8E-1831-47B4-8F98-D5895A1088D6}"/>
                                            </p:graphicEl>
                                          </p:spTgt>
                                        </p:tgtEl>
                                        <p:attrNameLst>
                                          <p:attrName>style.visibility</p:attrName>
                                        </p:attrNameLst>
                                      </p:cBhvr>
                                      <p:to>
                                        <p:strVal val="visible"/>
                                      </p:to>
                                    </p:set>
                                    <p:animEffect transition="in" filter="fade">
                                      <p:cBhvr>
                                        <p:cTn id="23" dur="500"/>
                                        <p:tgtEl>
                                          <p:spTgt spid="11">
                                            <p:graphicEl>
                                              <a:dgm id="{78CDED8E-1831-47B4-8F98-D5895A1088D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356BB2A3-99AE-44C6-9EA7-E8265D3789FD}"/>
                                            </p:graphicEl>
                                          </p:spTgt>
                                        </p:tgtEl>
                                        <p:attrNameLst>
                                          <p:attrName>style.visibility</p:attrName>
                                        </p:attrNameLst>
                                      </p:cBhvr>
                                      <p:to>
                                        <p:strVal val="visible"/>
                                      </p:to>
                                    </p:set>
                                    <p:animEffect transition="in" filter="fade">
                                      <p:cBhvr>
                                        <p:cTn id="28" dur="500"/>
                                        <p:tgtEl>
                                          <p:spTgt spid="11">
                                            <p:graphicEl>
                                              <a:dgm id="{356BB2A3-99AE-44C6-9EA7-E8265D3789F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4312DF09-E11D-4ECD-8D97-05F8525948EF}"/>
                                            </p:graphicEl>
                                          </p:spTgt>
                                        </p:tgtEl>
                                        <p:attrNameLst>
                                          <p:attrName>style.visibility</p:attrName>
                                        </p:attrNameLst>
                                      </p:cBhvr>
                                      <p:to>
                                        <p:strVal val="visible"/>
                                      </p:to>
                                    </p:set>
                                    <p:animEffect transition="in" filter="fade">
                                      <p:cBhvr>
                                        <p:cTn id="31" dur="500"/>
                                        <p:tgtEl>
                                          <p:spTgt spid="11">
                                            <p:graphicEl>
                                              <a:dgm id="{4312DF09-E11D-4ECD-8D97-05F8525948E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303A799D-98EF-42B4-9B3F-CA48FEFB4537}"/>
                                            </p:graphicEl>
                                          </p:spTgt>
                                        </p:tgtEl>
                                        <p:attrNameLst>
                                          <p:attrName>style.visibility</p:attrName>
                                        </p:attrNameLst>
                                      </p:cBhvr>
                                      <p:to>
                                        <p:strVal val="visible"/>
                                      </p:to>
                                    </p:set>
                                    <p:animEffect transition="in" filter="fade">
                                      <p:cBhvr>
                                        <p:cTn id="36" dur="500"/>
                                        <p:tgtEl>
                                          <p:spTgt spid="11">
                                            <p:graphicEl>
                                              <a:dgm id="{303A799D-98EF-42B4-9B3F-CA48FEFB453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464BC1F4-0F1B-453B-AE0E-5B852BD66C2C}"/>
                                            </p:graphicEl>
                                          </p:spTgt>
                                        </p:tgtEl>
                                        <p:attrNameLst>
                                          <p:attrName>style.visibility</p:attrName>
                                        </p:attrNameLst>
                                      </p:cBhvr>
                                      <p:to>
                                        <p:strVal val="visible"/>
                                      </p:to>
                                    </p:set>
                                    <p:animEffect transition="in" filter="fade">
                                      <p:cBhvr>
                                        <p:cTn id="39" dur="500"/>
                                        <p:tgtEl>
                                          <p:spTgt spid="11">
                                            <p:graphicEl>
                                              <a:dgm id="{464BC1F4-0F1B-453B-AE0E-5B852BD66C2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1FA1E115-7B81-491E-94C0-6F39F7A5E77C}"/>
                                            </p:graphicEl>
                                          </p:spTgt>
                                        </p:tgtEl>
                                        <p:attrNameLst>
                                          <p:attrName>style.visibility</p:attrName>
                                        </p:attrNameLst>
                                      </p:cBhvr>
                                      <p:to>
                                        <p:strVal val="visible"/>
                                      </p:to>
                                    </p:set>
                                    <p:animEffect transition="in" filter="fade">
                                      <p:cBhvr>
                                        <p:cTn id="44" dur="500"/>
                                        <p:tgtEl>
                                          <p:spTgt spid="11">
                                            <p:graphicEl>
                                              <a:dgm id="{1FA1E115-7B81-491E-94C0-6F39F7A5E77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9BC631A0-EDED-4C69-BD6A-94E3B8A3D46E}"/>
                                            </p:graphicEl>
                                          </p:spTgt>
                                        </p:tgtEl>
                                        <p:attrNameLst>
                                          <p:attrName>style.visibility</p:attrName>
                                        </p:attrNameLst>
                                      </p:cBhvr>
                                      <p:to>
                                        <p:strVal val="visible"/>
                                      </p:to>
                                    </p:set>
                                    <p:animEffect transition="in" filter="fade">
                                      <p:cBhvr>
                                        <p:cTn id="47" dur="500"/>
                                        <p:tgtEl>
                                          <p:spTgt spid="11">
                                            <p:graphicEl>
                                              <a:dgm id="{9BC631A0-EDED-4C69-BD6A-94E3B8A3D4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1" grpId="0" uiExpand="1">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488D440-AE1A-4F23-A160-F56FFF273F52}"/>
              </a:ext>
            </a:extLst>
          </p:cNvPr>
          <p:cNvSpPr>
            <a:spLocks noGrp="1"/>
          </p:cNvSpPr>
          <p:nvPr>
            <p:ph type="title"/>
          </p:nvPr>
        </p:nvSpPr>
        <p:spPr>
          <a:xfrm>
            <a:off x="1371600" y="2238375"/>
            <a:ext cx="6172200" cy="1819275"/>
          </a:xfrm>
        </p:spPr>
        <p:txBody>
          <a:bodyPr>
            <a:normAutofit/>
          </a:bodyPr>
          <a:lstStyle/>
          <a:p>
            <a:pPr algn="ctr"/>
            <a:r>
              <a:rPr lang="en-US" sz="6000" b="1" dirty="0">
                <a:solidFill>
                  <a:srgbClr val="FFFF00"/>
                </a:solidFill>
                <a:effectLst>
                  <a:outerShdw blurRad="50800" dist="38100" dir="2700000" algn="tl" rotWithShape="0">
                    <a:prstClr val="black">
                      <a:alpha val="40000"/>
                    </a:prstClr>
                  </a:outerShdw>
                </a:effectLst>
                <a:latin typeface="Bookman Old Style" pitchFamily="18" charset="0"/>
              </a:rPr>
              <a:t>Questions?</a:t>
            </a:r>
          </a:p>
        </p:txBody>
      </p:sp>
      <p:pic>
        <p:nvPicPr>
          <p:cNvPr id="2" name="Picture 1">
            <a:extLst>
              <a:ext uri="{FF2B5EF4-FFF2-40B4-BE49-F238E27FC236}">
                <a16:creationId xmlns:a16="http://schemas.microsoft.com/office/drawing/2014/main" id="{8E2489B6-B9FA-B163-3948-949865DBC9DA}"/>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290928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E55A24-B0C8-4C40-9861-A27205B3D12E}"/>
              </a:ext>
            </a:extLst>
          </p:cNvPr>
          <p:cNvSpPr>
            <a:spLocks noGrp="1"/>
          </p:cNvSpPr>
          <p:nvPr>
            <p:ph type="title"/>
          </p:nvPr>
        </p:nvSpPr>
        <p:spPr>
          <a:xfrm>
            <a:off x="1485900" y="604587"/>
            <a:ext cx="6172200" cy="857250"/>
          </a:xfrm>
        </p:spPr>
        <p:txBody>
          <a:bodyPr>
            <a:normAutofit/>
          </a:bodyPr>
          <a:lstStyle/>
          <a:p>
            <a:pPr algn="ctr"/>
            <a:r>
              <a:rPr lang="en-US" sz="4400" b="1" dirty="0">
                <a:solidFill>
                  <a:srgbClr val="FFFF00"/>
                </a:solidFill>
                <a:effectLst>
                  <a:outerShdw blurRad="38100" dist="38100" dir="2700000" algn="tl">
                    <a:srgbClr val="000000">
                      <a:alpha val="43137"/>
                    </a:srgbClr>
                  </a:outerShdw>
                </a:effectLst>
                <a:latin typeface="Bookman Old Style" pitchFamily="18" charset="0"/>
              </a:rPr>
              <a:t>Contact Us!</a:t>
            </a:r>
          </a:p>
        </p:txBody>
      </p:sp>
      <p:sp>
        <p:nvSpPr>
          <p:cNvPr id="10" name="Content Placeholder 2">
            <a:extLst>
              <a:ext uri="{FF2B5EF4-FFF2-40B4-BE49-F238E27FC236}">
                <a16:creationId xmlns:a16="http://schemas.microsoft.com/office/drawing/2014/main" id="{4B0612FF-C9D1-4EDD-B5EA-A15174CFF7EA}"/>
              </a:ext>
            </a:extLst>
          </p:cNvPr>
          <p:cNvSpPr>
            <a:spLocks noGrp="1"/>
          </p:cNvSpPr>
          <p:nvPr>
            <p:ph idx="1"/>
          </p:nvPr>
        </p:nvSpPr>
        <p:spPr>
          <a:xfrm>
            <a:off x="342900" y="2057400"/>
            <a:ext cx="8458200" cy="4136557"/>
          </a:xfrm>
        </p:spPr>
        <p:txBody>
          <a:bodyPr>
            <a:normAutofit fontScale="55000" lnSpcReduction="20000"/>
          </a:bodyPr>
          <a:lstStyle/>
          <a:p>
            <a:pPr marL="0" indent="0" algn="ctr">
              <a:lnSpc>
                <a:spcPct val="120000"/>
              </a:lnSpc>
              <a:buNone/>
            </a:pPr>
            <a:r>
              <a:rPr lang="en-US" sz="4400" b="1" dirty="0">
                <a:solidFill>
                  <a:schemeClr val="bg1"/>
                </a:solidFill>
                <a:latin typeface="Bookman Old Style" pitchFamily="18" charset="0"/>
              </a:rPr>
              <a:t>Rhode Island Commission for Human Rights</a:t>
            </a:r>
            <a:br>
              <a:rPr lang="en-US" sz="4400" dirty="0">
                <a:solidFill>
                  <a:schemeClr val="bg1"/>
                </a:solidFill>
                <a:latin typeface="Bookman Old Style" pitchFamily="18" charset="0"/>
              </a:rPr>
            </a:br>
            <a:r>
              <a:rPr lang="en-US" sz="4400" dirty="0">
                <a:solidFill>
                  <a:schemeClr val="bg1"/>
                </a:solidFill>
                <a:latin typeface="Bookman Old Style" pitchFamily="18" charset="0"/>
              </a:rPr>
              <a:t>180 Westminster Street, 3rd Floor</a:t>
            </a:r>
            <a:br>
              <a:rPr lang="en-US" sz="4400" dirty="0">
                <a:solidFill>
                  <a:schemeClr val="bg1"/>
                </a:solidFill>
                <a:latin typeface="Bookman Old Style" pitchFamily="18" charset="0"/>
              </a:rPr>
            </a:br>
            <a:r>
              <a:rPr lang="en-US" sz="4400" dirty="0">
                <a:solidFill>
                  <a:schemeClr val="bg1"/>
                </a:solidFill>
                <a:latin typeface="Bookman Old Style" pitchFamily="18" charset="0"/>
              </a:rPr>
              <a:t>Providence, RI 02903</a:t>
            </a:r>
          </a:p>
          <a:p>
            <a:pPr marL="0" indent="0" algn="ctr">
              <a:lnSpc>
                <a:spcPct val="120000"/>
              </a:lnSpc>
              <a:buNone/>
            </a:pPr>
            <a:endParaRPr lang="en-US" sz="2900" dirty="0">
              <a:solidFill>
                <a:schemeClr val="bg1"/>
              </a:solidFill>
              <a:latin typeface="Bookman Old Style" pitchFamily="18" charset="0"/>
            </a:endParaRPr>
          </a:p>
          <a:p>
            <a:pPr marL="0" indent="0" algn="ctr">
              <a:lnSpc>
                <a:spcPct val="120000"/>
              </a:lnSpc>
              <a:buNone/>
            </a:pPr>
            <a:r>
              <a:rPr lang="en-US" sz="4400" b="1" i="1" dirty="0">
                <a:solidFill>
                  <a:srgbClr val="FFFF00"/>
                </a:solidFill>
                <a:latin typeface="Bookman Old Style" pitchFamily="18" charset="0"/>
              </a:rPr>
              <a:t>Hours: </a:t>
            </a:r>
            <a:r>
              <a:rPr lang="en-US" sz="4400" dirty="0">
                <a:solidFill>
                  <a:schemeClr val="bg1"/>
                </a:solidFill>
                <a:latin typeface="Bookman Old Style" pitchFamily="18" charset="0"/>
              </a:rPr>
              <a:t>Monday through Friday, 8:30 AM to 4:00 PM</a:t>
            </a:r>
          </a:p>
          <a:p>
            <a:pPr marL="0" indent="0" algn="ctr">
              <a:lnSpc>
                <a:spcPct val="120000"/>
              </a:lnSpc>
              <a:buNone/>
            </a:pPr>
            <a:endParaRPr lang="en-US" sz="1600" dirty="0">
              <a:solidFill>
                <a:schemeClr val="bg1"/>
              </a:solidFill>
              <a:latin typeface="Bookman Old Style" pitchFamily="18" charset="0"/>
            </a:endParaRPr>
          </a:p>
          <a:p>
            <a:pPr marL="0" indent="0" algn="ctr">
              <a:lnSpc>
                <a:spcPct val="120000"/>
              </a:lnSpc>
              <a:buNone/>
            </a:pPr>
            <a:r>
              <a:rPr lang="en-US" sz="4400" b="1" i="1" dirty="0">
                <a:solidFill>
                  <a:srgbClr val="FFFF00"/>
                </a:solidFill>
                <a:latin typeface="Bookman Old Style" pitchFamily="18" charset="0"/>
              </a:rPr>
              <a:t>   Tel: </a:t>
            </a:r>
            <a:r>
              <a:rPr lang="en-US" sz="4400" dirty="0">
                <a:solidFill>
                  <a:schemeClr val="bg1"/>
                </a:solidFill>
                <a:latin typeface="Bookman Old Style" pitchFamily="18" charset="0"/>
              </a:rPr>
              <a:t>401-222-2661</a:t>
            </a:r>
            <a:r>
              <a:rPr lang="en-US" sz="4400" i="1" dirty="0">
                <a:solidFill>
                  <a:schemeClr val="bg1"/>
                </a:solidFill>
                <a:latin typeface="Bookman Old Style" pitchFamily="18" charset="0"/>
              </a:rPr>
              <a:t>    </a:t>
            </a:r>
            <a:br>
              <a:rPr lang="en-US" sz="4400" i="1" dirty="0">
                <a:solidFill>
                  <a:schemeClr val="bg1"/>
                </a:solidFill>
                <a:latin typeface="Bookman Old Style" pitchFamily="18" charset="0"/>
              </a:rPr>
            </a:br>
            <a:r>
              <a:rPr lang="en-US" sz="4400" b="1" i="1" dirty="0">
                <a:solidFill>
                  <a:srgbClr val="FFFF00"/>
                </a:solidFill>
                <a:latin typeface="Bookman Old Style" pitchFamily="18" charset="0"/>
              </a:rPr>
              <a:t>Voice Relay: </a:t>
            </a:r>
            <a:r>
              <a:rPr lang="en-US" sz="4400" dirty="0">
                <a:solidFill>
                  <a:schemeClr val="bg1"/>
                </a:solidFill>
                <a:latin typeface="Bookman Old Style" pitchFamily="18" charset="0"/>
              </a:rPr>
              <a:t>7-1-1</a:t>
            </a:r>
            <a:br>
              <a:rPr lang="en-US" sz="4400" i="1" dirty="0">
                <a:solidFill>
                  <a:schemeClr val="bg1"/>
                </a:solidFill>
                <a:latin typeface="Bookman Old Style" pitchFamily="18" charset="0"/>
              </a:rPr>
            </a:br>
            <a:r>
              <a:rPr lang="en-US" sz="4400" i="1" dirty="0">
                <a:solidFill>
                  <a:schemeClr val="bg1"/>
                </a:solidFill>
                <a:latin typeface="Bookman Old Style" pitchFamily="18" charset="0"/>
              </a:rPr>
              <a:t> </a:t>
            </a:r>
            <a:r>
              <a:rPr lang="en-US" sz="4400" b="1" i="1" dirty="0">
                <a:solidFill>
                  <a:srgbClr val="FFFF00"/>
                </a:solidFill>
                <a:latin typeface="Bookman Old Style" pitchFamily="18" charset="0"/>
              </a:rPr>
              <a:t>Fax:</a:t>
            </a:r>
            <a:r>
              <a:rPr lang="en-US" sz="4400" i="1" dirty="0">
                <a:solidFill>
                  <a:srgbClr val="FFFF00"/>
                </a:solidFill>
                <a:latin typeface="Bookman Old Style" pitchFamily="18" charset="0"/>
              </a:rPr>
              <a:t> </a:t>
            </a:r>
            <a:r>
              <a:rPr lang="en-US" sz="4400" dirty="0">
                <a:solidFill>
                  <a:schemeClr val="bg1"/>
                </a:solidFill>
                <a:latin typeface="Bookman Old Style" pitchFamily="18" charset="0"/>
              </a:rPr>
              <a:t>401-222-2616</a:t>
            </a:r>
          </a:p>
          <a:p>
            <a:pPr marL="0" indent="0" algn="ctr">
              <a:lnSpc>
                <a:spcPct val="120000"/>
              </a:lnSpc>
              <a:buNone/>
            </a:pPr>
            <a:endParaRPr lang="en-US" sz="1600" dirty="0">
              <a:solidFill>
                <a:schemeClr val="bg1"/>
              </a:solidFill>
              <a:latin typeface="Bookman Old Style" pitchFamily="18" charset="0"/>
            </a:endParaRPr>
          </a:p>
          <a:p>
            <a:pPr marL="0" indent="0" algn="ctr">
              <a:lnSpc>
                <a:spcPct val="120000"/>
              </a:lnSpc>
              <a:buNone/>
            </a:pPr>
            <a:r>
              <a:rPr lang="en-US" sz="4400" b="1" i="1" dirty="0">
                <a:solidFill>
                  <a:srgbClr val="FFFF00"/>
                </a:solidFill>
                <a:latin typeface="Bookman Old Style" pitchFamily="18" charset="0"/>
              </a:rPr>
              <a:t>Website: </a:t>
            </a:r>
            <a:r>
              <a:rPr lang="en-US" sz="4400" dirty="0">
                <a:solidFill>
                  <a:schemeClr val="bg1"/>
                </a:solidFill>
                <a:latin typeface="Bookman Old Style" pitchFamily="18" charset="0"/>
              </a:rPr>
              <a:t>www.richr.ri.gov</a:t>
            </a:r>
            <a:endParaRPr lang="en-US" dirty="0">
              <a:solidFill>
                <a:schemeClr val="accent1">
                  <a:lumMod val="20000"/>
                  <a:lumOff val="80000"/>
                </a:schemeClr>
              </a:solidFill>
              <a:latin typeface="Bookman Old Style" pitchFamily="18" charset="0"/>
            </a:endParaRPr>
          </a:p>
        </p:txBody>
      </p:sp>
      <p:pic>
        <p:nvPicPr>
          <p:cNvPr id="2" name="Picture 1">
            <a:extLst>
              <a:ext uri="{FF2B5EF4-FFF2-40B4-BE49-F238E27FC236}">
                <a16:creationId xmlns:a16="http://schemas.microsoft.com/office/drawing/2014/main" id="{5020A0F1-BC1B-C5C4-931C-77C5F179D12B}"/>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52320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E979-9F34-F66C-18EF-853FF6A00A16}"/>
              </a:ext>
            </a:extLst>
          </p:cNvPr>
          <p:cNvSpPr>
            <a:spLocks noGrp="1"/>
          </p:cNvSpPr>
          <p:nvPr>
            <p:ph type="title"/>
          </p:nvPr>
        </p:nvSpPr>
        <p:spPr/>
        <p:txBody>
          <a:bodyPr/>
          <a:lstStyle/>
          <a:p>
            <a:r>
              <a:rPr lang="en-US" b="1" dirty="0">
                <a:solidFill>
                  <a:srgbClr val="FFFF00"/>
                </a:solidFill>
                <a:latin typeface="Bookman Old Style" panose="02050604050505020204" pitchFamily="18" charset="0"/>
              </a:rPr>
              <a:t>About the Commission</a:t>
            </a:r>
          </a:p>
        </p:txBody>
      </p:sp>
      <p:sp>
        <p:nvSpPr>
          <p:cNvPr id="3" name="Content Placeholder 2">
            <a:extLst>
              <a:ext uri="{FF2B5EF4-FFF2-40B4-BE49-F238E27FC236}">
                <a16:creationId xmlns:a16="http://schemas.microsoft.com/office/drawing/2014/main" id="{C8BFDFA2-BDCE-C195-5267-CCC605693525}"/>
              </a:ext>
            </a:extLst>
          </p:cNvPr>
          <p:cNvSpPr>
            <a:spLocks noGrp="1"/>
          </p:cNvSpPr>
          <p:nvPr>
            <p:ph idx="1"/>
          </p:nvPr>
        </p:nvSpPr>
        <p:spPr/>
        <p:txBody>
          <a:bodyPr>
            <a:normAutofit/>
          </a:bodyPr>
          <a:lstStyle/>
          <a:p>
            <a:pPr algn="l"/>
            <a:r>
              <a:rPr lang="en-US" b="0" i="0" dirty="0">
                <a:solidFill>
                  <a:schemeClr val="bg1"/>
                </a:solidFill>
                <a:effectLst/>
                <a:latin typeface="Bookman Old Style" panose="02050604050505020204" pitchFamily="18" charset="0"/>
              </a:rPr>
              <a:t>7 members to be appointed by the governor, with the advice and consent of the senate, </a:t>
            </a:r>
          </a:p>
          <a:p>
            <a:pPr algn="l"/>
            <a:r>
              <a:rPr lang="en-US" b="0" i="0" dirty="0">
                <a:solidFill>
                  <a:schemeClr val="bg1"/>
                </a:solidFill>
                <a:effectLst/>
                <a:latin typeface="Bookman Old Style" panose="02050604050505020204" pitchFamily="18" charset="0"/>
              </a:rPr>
              <a:t>Commissioner characteristics:</a:t>
            </a:r>
          </a:p>
          <a:p>
            <a:pPr lvl="1"/>
            <a:r>
              <a:rPr lang="en-US" sz="2000" b="0" i="0" dirty="0">
                <a:solidFill>
                  <a:schemeClr val="bg1"/>
                </a:solidFill>
                <a:effectLst/>
                <a:latin typeface="Bookman Old Style" panose="02050604050505020204" pitchFamily="18" charset="0"/>
              </a:rPr>
              <a:t>demonstrated sensitivity to the concerns of the classes protected under this chapter.</a:t>
            </a:r>
          </a:p>
          <a:p>
            <a:pPr lvl="1"/>
            <a:r>
              <a:rPr lang="en-US" sz="2000" b="0" i="0" dirty="0">
                <a:solidFill>
                  <a:schemeClr val="bg1"/>
                </a:solidFill>
                <a:effectLst/>
                <a:latin typeface="Bookman Old Style" panose="02050604050505020204" pitchFamily="18" charset="0"/>
              </a:rPr>
              <a:t>judicious temperament, analytical ability, and sufficient time to dedicate to commission work.</a:t>
            </a:r>
          </a:p>
          <a:p>
            <a:pPr lvl="1"/>
            <a:r>
              <a:rPr lang="en-US" sz="2000" b="0" i="0" dirty="0">
                <a:solidFill>
                  <a:schemeClr val="bg1"/>
                </a:solidFill>
                <a:effectLst/>
                <a:latin typeface="Bookman Old Style" panose="02050604050505020204" pitchFamily="18" charset="0"/>
              </a:rPr>
              <a:t>reflect the diversity of the state’s population. </a:t>
            </a:r>
          </a:p>
          <a:p>
            <a:pPr lvl="1"/>
            <a:r>
              <a:rPr lang="en-US" sz="2000" b="0" i="0" dirty="0">
                <a:solidFill>
                  <a:schemeClr val="bg1"/>
                </a:solidFill>
                <a:effectLst/>
                <a:latin typeface="Bookman Old Style" panose="02050604050505020204" pitchFamily="18" charset="0"/>
              </a:rPr>
              <a:t>governor should attempt to appoint at least one with a background in law, business, and/or real estate.</a:t>
            </a:r>
          </a:p>
          <a:p>
            <a:pPr marL="0" indent="0">
              <a:buNone/>
            </a:pPr>
            <a:endParaRPr lang="en-US" dirty="0">
              <a:solidFill>
                <a:schemeClr val="bg1"/>
              </a:solidFill>
              <a:latin typeface="Bookman Old Style" panose="02050604050505020204" pitchFamily="18" charset="0"/>
            </a:endParaRPr>
          </a:p>
          <a:p>
            <a:pPr marL="0" indent="0">
              <a:buNone/>
            </a:pPr>
            <a:r>
              <a:rPr lang="en-US" dirty="0">
                <a:solidFill>
                  <a:schemeClr val="bg1"/>
                </a:solidFill>
                <a:latin typeface="Bookman Old Style" panose="02050604050505020204" pitchFamily="18" charset="0"/>
              </a:rPr>
              <a:t>R.I. Gen. Laws sec. 28-5-8</a:t>
            </a:r>
          </a:p>
        </p:txBody>
      </p:sp>
      <p:pic>
        <p:nvPicPr>
          <p:cNvPr id="4" name="Picture 3">
            <a:extLst>
              <a:ext uri="{FF2B5EF4-FFF2-40B4-BE49-F238E27FC236}">
                <a16:creationId xmlns:a16="http://schemas.microsoft.com/office/drawing/2014/main" id="{C7F33DC5-C9F3-1FFC-1E18-DEECF09C2E51}"/>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85343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E979-9F34-F66C-18EF-853FF6A00A16}"/>
              </a:ext>
            </a:extLst>
          </p:cNvPr>
          <p:cNvSpPr>
            <a:spLocks noGrp="1"/>
          </p:cNvSpPr>
          <p:nvPr>
            <p:ph type="title"/>
          </p:nvPr>
        </p:nvSpPr>
        <p:spPr/>
        <p:txBody>
          <a:bodyPr/>
          <a:lstStyle/>
          <a:p>
            <a:r>
              <a:rPr lang="en-US" b="1" dirty="0">
                <a:solidFill>
                  <a:srgbClr val="FFFF00"/>
                </a:solidFill>
                <a:latin typeface="Bookman Old Style" panose="02050604050505020204" pitchFamily="18" charset="0"/>
              </a:rPr>
              <a:t>About the Commission</a:t>
            </a:r>
          </a:p>
        </p:txBody>
      </p:sp>
      <p:sp>
        <p:nvSpPr>
          <p:cNvPr id="3" name="Content Placeholder 2">
            <a:extLst>
              <a:ext uri="{FF2B5EF4-FFF2-40B4-BE49-F238E27FC236}">
                <a16:creationId xmlns:a16="http://schemas.microsoft.com/office/drawing/2014/main" id="{C8BFDFA2-BDCE-C195-5267-CCC605693525}"/>
              </a:ext>
            </a:extLst>
          </p:cNvPr>
          <p:cNvSpPr>
            <a:spLocks noGrp="1"/>
          </p:cNvSpPr>
          <p:nvPr>
            <p:ph idx="1"/>
          </p:nvPr>
        </p:nvSpPr>
        <p:spPr/>
        <p:txBody>
          <a:bodyPr>
            <a:normAutofit/>
          </a:bodyPr>
          <a:lstStyle/>
          <a:p>
            <a:pPr marL="0" indent="0" algn="l">
              <a:buNone/>
            </a:pPr>
            <a:r>
              <a:rPr lang="en-US" dirty="0">
                <a:solidFill>
                  <a:schemeClr val="bg1"/>
                </a:solidFill>
                <a:latin typeface="Bookman Old Style" panose="02050604050505020204" pitchFamily="18" charset="0"/>
              </a:rPr>
              <a:t>15 Commission staff:</a:t>
            </a:r>
          </a:p>
          <a:p>
            <a:pPr marL="0" indent="0" algn="l">
              <a:buNone/>
            </a:pPr>
            <a:endParaRPr lang="en-US" dirty="0">
              <a:solidFill>
                <a:schemeClr val="bg1"/>
              </a:solidFill>
              <a:latin typeface="Bookman Old Style" panose="02050604050505020204" pitchFamily="18" charset="0"/>
            </a:endParaRPr>
          </a:p>
          <a:p>
            <a:pPr lvl="1">
              <a:buFont typeface="Arial" panose="020B0604020202020204" pitchFamily="34" charset="0"/>
              <a:buChar char="•"/>
            </a:pPr>
            <a:r>
              <a:rPr lang="en-US" dirty="0">
                <a:solidFill>
                  <a:schemeClr val="bg1"/>
                </a:solidFill>
                <a:latin typeface="Bookman Old Style" panose="02050604050505020204" pitchFamily="18" charset="0"/>
              </a:rPr>
              <a:t>Executive Director </a:t>
            </a:r>
          </a:p>
          <a:p>
            <a:pPr lvl="1">
              <a:buFont typeface="Arial" panose="020B0604020202020204" pitchFamily="34" charset="0"/>
              <a:buChar char="•"/>
            </a:pPr>
            <a:r>
              <a:rPr lang="en-US" dirty="0">
                <a:solidFill>
                  <a:schemeClr val="bg1"/>
                </a:solidFill>
                <a:latin typeface="Bookman Old Style" panose="02050604050505020204" pitchFamily="18" charset="0"/>
              </a:rPr>
              <a:t>2 attorneys</a:t>
            </a:r>
          </a:p>
          <a:p>
            <a:pPr lvl="1">
              <a:buFont typeface="Arial" panose="020B0604020202020204" pitchFamily="34" charset="0"/>
              <a:buChar char="•"/>
            </a:pPr>
            <a:r>
              <a:rPr lang="en-US" dirty="0">
                <a:solidFill>
                  <a:schemeClr val="bg1"/>
                </a:solidFill>
                <a:latin typeface="Bookman Old Style" panose="02050604050505020204" pitchFamily="18" charset="0"/>
              </a:rPr>
              <a:t>EEOC Project Director</a:t>
            </a:r>
          </a:p>
          <a:p>
            <a:pPr lvl="1">
              <a:buFont typeface="Arial" panose="020B0604020202020204" pitchFamily="34" charset="0"/>
              <a:buChar char="•"/>
            </a:pPr>
            <a:r>
              <a:rPr lang="en-US" dirty="0">
                <a:solidFill>
                  <a:schemeClr val="bg1"/>
                </a:solidFill>
                <a:latin typeface="Bookman Old Style" panose="02050604050505020204" pitchFamily="18" charset="0"/>
              </a:rPr>
              <a:t>HUD Project Director</a:t>
            </a:r>
          </a:p>
          <a:p>
            <a:pPr lvl="1">
              <a:buFont typeface="Arial" panose="020B0604020202020204" pitchFamily="34" charset="0"/>
              <a:buChar char="•"/>
            </a:pPr>
            <a:r>
              <a:rPr lang="en-US" dirty="0">
                <a:solidFill>
                  <a:schemeClr val="bg1"/>
                </a:solidFill>
                <a:latin typeface="Bookman Old Style" panose="02050604050505020204" pitchFamily="18" charset="0"/>
              </a:rPr>
              <a:t>Chief Compliance Officer</a:t>
            </a:r>
          </a:p>
          <a:p>
            <a:pPr lvl="1">
              <a:buFont typeface="Arial" panose="020B0604020202020204" pitchFamily="34" charset="0"/>
              <a:buChar char="•"/>
            </a:pPr>
            <a:r>
              <a:rPr lang="en-US" dirty="0">
                <a:solidFill>
                  <a:schemeClr val="bg1"/>
                </a:solidFill>
                <a:latin typeface="Bookman Old Style" panose="02050604050505020204" pitchFamily="18" charset="0"/>
              </a:rPr>
              <a:t>3 administrative staff</a:t>
            </a:r>
          </a:p>
          <a:p>
            <a:pPr lvl="1">
              <a:buFont typeface="Arial" panose="020B0604020202020204" pitchFamily="34" charset="0"/>
              <a:buChar char="•"/>
            </a:pPr>
            <a:r>
              <a:rPr lang="en-US" dirty="0">
                <a:solidFill>
                  <a:schemeClr val="bg1"/>
                </a:solidFill>
                <a:latin typeface="Bookman Old Style" panose="02050604050505020204" pitchFamily="18" charset="0"/>
              </a:rPr>
              <a:t>6 investigators (4 senior compliance officers and 2 investigators)</a:t>
            </a:r>
          </a:p>
          <a:p>
            <a:endParaRPr lang="en-US" dirty="0">
              <a:solidFill>
                <a:schemeClr val="bg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B5649E06-A35E-76B2-9DA2-027CC767DD7C}"/>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964989" y="5592692"/>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232989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304B08-9CE3-7E84-687A-43767B68D00A}"/>
              </a:ext>
            </a:extLst>
          </p:cNvPr>
          <p:cNvSpPr/>
          <p:nvPr/>
        </p:nvSpPr>
        <p:spPr>
          <a:xfrm>
            <a:off x="457202" y="422031"/>
            <a:ext cx="5999869" cy="6033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9CA6E-3D8B-433A-B5CD-305BDF18E921}"/>
              </a:ext>
            </a:extLst>
          </p:cNvPr>
          <p:cNvSpPr>
            <a:spLocks noGrp="1"/>
          </p:cNvSpPr>
          <p:nvPr>
            <p:ph type="title"/>
          </p:nvPr>
        </p:nvSpPr>
        <p:spPr>
          <a:xfrm>
            <a:off x="457202" y="273050"/>
            <a:ext cx="5999869" cy="1162050"/>
          </a:xfrm>
        </p:spPr>
        <p:txBody>
          <a:bodyPr vert="horz" lIns="91440" tIns="45720" rIns="91440" bIns="45720" rtlCol="0" anchor="ctr">
            <a:normAutofit/>
          </a:bodyPr>
          <a:lstStyle/>
          <a:p>
            <a:pPr algn="ctr" defTabSz="914400">
              <a:lnSpc>
                <a:spcPct val="90000"/>
              </a:lnSpc>
            </a:pPr>
            <a:r>
              <a:rPr lang="en-US" sz="3300" b="1">
                <a:solidFill>
                  <a:srgbClr val="FFFF00"/>
                </a:solidFill>
                <a:effectLst>
                  <a:outerShdw blurRad="38100" dist="38100" dir="2700000" algn="tl">
                    <a:srgbClr val="000000">
                      <a:alpha val="43137"/>
                    </a:srgbClr>
                  </a:outerShdw>
                </a:effectLst>
                <a:latin typeface="Bookman Old Style" panose="02050604050505020204" pitchFamily="18" charset="0"/>
              </a:rPr>
              <a:t>State Laws Enforced</a:t>
            </a:r>
            <a:endParaRPr lang="en-US" sz="3300">
              <a:solidFill>
                <a:srgbClr val="FFFF00"/>
              </a:solidFill>
              <a:latin typeface="Bookman Old Style" panose="02050604050505020204" pitchFamily="18" charset="0"/>
            </a:endParaRPr>
          </a:p>
        </p:txBody>
      </p:sp>
      <p:sp>
        <p:nvSpPr>
          <p:cNvPr id="3" name="Subtitle 2">
            <a:extLst>
              <a:ext uri="{FF2B5EF4-FFF2-40B4-BE49-F238E27FC236}">
                <a16:creationId xmlns:a16="http://schemas.microsoft.com/office/drawing/2014/main" id="{8DD3F8DB-EC3B-4FD5-848E-5624C2516CD8}"/>
              </a:ext>
            </a:extLst>
          </p:cNvPr>
          <p:cNvSpPr>
            <a:spLocks noGrp="1"/>
          </p:cNvSpPr>
          <p:nvPr>
            <p:ph idx="1"/>
          </p:nvPr>
        </p:nvSpPr>
        <p:spPr>
          <a:xfrm>
            <a:off x="901261" y="1258329"/>
            <a:ext cx="5111750" cy="4992569"/>
          </a:xfrm>
        </p:spPr>
        <p:txBody>
          <a:bodyPr vert="horz" lIns="91440" tIns="45720" rIns="91440" bIns="45720" rtlCol="0">
            <a:normAutofit fontScale="92500" lnSpcReduction="10000"/>
          </a:bodyPr>
          <a:lstStyle/>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dirty="0">
                <a:solidFill>
                  <a:schemeClr val="tx1"/>
                </a:solidFill>
                <a:latin typeface="Bookman Old Style" panose="02050604050505020204" pitchFamily="18" charset="0"/>
              </a:rPr>
              <a:t>Fair Employment Practices Act</a:t>
            </a:r>
            <a:r>
              <a:rPr lang="en-US" sz="1800" dirty="0">
                <a:solidFill>
                  <a:schemeClr val="tx1"/>
                </a:solidFill>
                <a:latin typeface="Bookman Old Style" panose="02050604050505020204" pitchFamily="18" charset="0"/>
              </a:rPr>
              <a:t> </a:t>
            </a:r>
            <a:r>
              <a:rPr lang="en-US" sz="1800" b="1" dirty="0">
                <a:solidFill>
                  <a:schemeClr val="tx1"/>
                </a:solidFill>
                <a:latin typeface="Bookman Old Style" panose="02050604050505020204" pitchFamily="18" charset="0"/>
              </a:rPr>
              <a:t>(“FEPA”)</a:t>
            </a:r>
            <a:r>
              <a:rPr lang="en-US" sz="1800" dirty="0">
                <a:solidFill>
                  <a:schemeClr val="tx1"/>
                </a:solidFill>
                <a:latin typeface="Bookman Old Style" panose="02050604050505020204" pitchFamily="18" charset="0"/>
              </a:rPr>
              <a:t> - R.I. Gen Laws § 28-5-1 et seq.</a:t>
            </a: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kumimoji="0" lang="en-US" sz="1800" b="0" i="0" u="none" strike="noStrike" cap="none" spc="0" normalizeH="0" baseline="0" noProof="0" dirty="0">
              <a:ln>
                <a:noFill/>
              </a:ln>
              <a:solidFill>
                <a:schemeClr val="tx1"/>
              </a:solidFill>
              <a:effectLst/>
              <a:uLnTx/>
              <a:uFillTx/>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dirty="0">
                <a:solidFill>
                  <a:schemeClr val="tx1"/>
                </a:solidFill>
                <a:latin typeface="Bookman Old Style" panose="02050604050505020204" pitchFamily="18" charset="0"/>
              </a:rPr>
              <a:t>Fair Housing Practices Act</a:t>
            </a:r>
            <a:r>
              <a:rPr lang="en-US" sz="1800" dirty="0">
                <a:solidFill>
                  <a:schemeClr val="tx1"/>
                </a:solidFill>
                <a:latin typeface="Bookman Old Style" panose="02050604050505020204" pitchFamily="18" charset="0"/>
              </a:rPr>
              <a:t> </a:t>
            </a:r>
            <a:r>
              <a:rPr lang="en-US" sz="1800" b="1" dirty="0">
                <a:solidFill>
                  <a:schemeClr val="tx1"/>
                </a:solidFill>
                <a:latin typeface="Bookman Old Style" panose="02050604050505020204" pitchFamily="18" charset="0"/>
              </a:rPr>
              <a:t>(“FHPA”)</a:t>
            </a:r>
            <a:r>
              <a:rPr lang="en-US" sz="1800" dirty="0">
                <a:solidFill>
                  <a:schemeClr val="tx1"/>
                </a:solidFill>
                <a:latin typeface="Bookman Old Style" panose="02050604050505020204" pitchFamily="18" charset="0"/>
              </a:rPr>
              <a:t> - R.I. Gen Laws § 34-37-1 et seq. </a:t>
            </a: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lang="en-US" sz="1800" dirty="0">
              <a:solidFill>
                <a:schemeClr val="tx1"/>
              </a:solidFill>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dirty="0">
                <a:solidFill>
                  <a:schemeClr val="tx1"/>
                </a:solidFill>
                <a:latin typeface="Bookman Old Style" panose="02050604050505020204" pitchFamily="18" charset="0"/>
              </a:rPr>
              <a:t>Civil Rights of People with Disabilities Act (“CRPDA”)</a:t>
            </a:r>
            <a:r>
              <a:rPr lang="en-US" sz="1800" dirty="0">
                <a:solidFill>
                  <a:schemeClr val="tx1"/>
                </a:solidFill>
                <a:latin typeface="Bookman Old Style" panose="02050604050505020204" pitchFamily="18" charset="0"/>
              </a:rPr>
              <a:t> - R.I. Gen Laws § 42-87-1 et seq. </a:t>
            </a: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lang="en-US" sz="1800" dirty="0">
              <a:solidFill>
                <a:schemeClr val="tx1"/>
              </a:solidFill>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dirty="0">
                <a:solidFill>
                  <a:schemeClr val="tx1"/>
                </a:solidFill>
                <a:latin typeface="Bookman Old Style" panose="02050604050505020204" pitchFamily="18" charset="0"/>
              </a:rPr>
              <a:t>Equal Rights to Public Facilities Act (“ERA”)</a:t>
            </a:r>
            <a:r>
              <a:rPr lang="en-US" sz="1800" dirty="0">
                <a:solidFill>
                  <a:schemeClr val="tx1"/>
                </a:solidFill>
                <a:latin typeface="Bookman Old Style" panose="02050604050505020204" pitchFamily="18" charset="0"/>
              </a:rPr>
              <a:t> - R.I. Gen Laws § 40-9.1-1 et seq.</a:t>
            </a: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lang="en-US" sz="1800" dirty="0">
              <a:solidFill>
                <a:schemeClr val="tx1"/>
              </a:solidFill>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dirty="0">
                <a:solidFill>
                  <a:schemeClr val="tx1"/>
                </a:solidFill>
                <a:latin typeface="Bookman Old Style" panose="02050604050505020204" pitchFamily="18" charset="0"/>
              </a:rPr>
              <a:t>Hotels and Public Places Act</a:t>
            </a:r>
            <a:r>
              <a:rPr lang="en-US" sz="1800" dirty="0">
                <a:solidFill>
                  <a:schemeClr val="tx1"/>
                </a:solidFill>
                <a:latin typeface="Bookman Old Style" panose="02050604050505020204" pitchFamily="18" charset="0"/>
              </a:rPr>
              <a:t> - R.I. Gen Laws § 11-24-1 et seq. (Discrimination in Public Accommodations)</a:t>
            </a: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lang="en-US" sz="1800" dirty="0">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dirty="0">
                <a:solidFill>
                  <a:schemeClr val="tx1"/>
                </a:solidFill>
                <a:latin typeface="Bookman Old Style" panose="02050604050505020204" pitchFamily="18" charset="0"/>
              </a:rPr>
              <a:t>HIV/AIDS</a:t>
            </a:r>
            <a:r>
              <a:rPr lang="en-US" sz="1800" dirty="0">
                <a:solidFill>
                  <a:schemeClr val="tx1"/>
                </a:solidFill>
                <a:latin typeface="Bookman Old Style" panose="02050604050505020204" pitchFamily="18" charset="0"/>
              </a:rPr>
              <a:t> – R.I. Gen. Laws § 23-6.3-11, 12 (discrimination based on HIV/AIDS prohibited</a:t>
            </a:r>
            <a:endParaRPr lang="en-US" sz="2100" dirty="0">
              <a:solidFill>
                <a:schemeClr val="tx1"/>
              </a:solidFill>
            </a:endParaRPr>
          </a:p>
        </p:txBody>
      </p:sp>
      <p:pic>
        <p:nvPicPr>
          <p:cNvPr id="6" name="Picture 5">
            <a:extLst>
              <a:ext uri="{FF2B5EF4-FFF2-40B4-BE49-F238E27FC236}">
                <a16:creationId xmlns:a16="http://schemas.microsoft.com/office/drawing/2014/main" id="{394C988D-F4F9-48B7-B439-CCC5E59D5456}"/>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831824" y="5403324"/>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10888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304B08-9CE3-7E84-687A-43767B68D00A}"/>
              </a:ext>
            </a:extLst>
          </p:cNvPr>
          <p:cNvSpPr/>
          <p:nvPr/>
        </p:nvSpPr>
        <p:spPr>
          <a:xfrm>
            <a:off x="457202" y="422031"/>
            <a:ext cx="5999869" cy="6033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9CA6E-3D8B-433A-B5CD-305BDF18E921}"/>
              </a:ext>
            </a:extLst>
          </p:cNvPr>
          <p:cNvSpPr>
            <a:spLocks noGrp="1"/>
          </p:cNvSpPr>
          <p:nvPr>
            <p:ph type="title"/>
          </p:nvPr>
        </p:nvSpPr>
        <p:spPr>
          <a:xfrm>
            <a:off x="457202" y="273050"/>
            <a:ext cx="5999869" cy="1162050"/>
          </a:xfrm>
        </p:spPr>
        <p:txBody>
          <a:bodyPr vert="horz" lIns="91440" tIns="45720" rIns="91440" bIns="45720" rtlCol="0" anchor="ctr">
            <a:normAutofit/>
          </a:bodyPr>
          <a:lstStyle/>
          <a:p>
            <a:pPr algn="ctr" defTabSz="914400">
              <a:lnSpc>
                <a:spcPct val="90000"/>
              </a:lnSpc>
            </a:pPr>
            <a:r>
              <a:rPr lang="en-US" sz="3300" b="1">
                <a:solidFill>
                  <a:srgbClr val="FFFF00"/>
                </a:solidFill>
                <a:effectLst>
                  <a:outerShdw blurRad="38100" dist="38100" dir="2700000" algn="tl">
                    <a:srgbClr val="000000">
                      <a:alpha val="43137"/>
                    </a:srgbClr>
                  </a:outerShdw>
                </a:effectLst>
                <a:latin typeface="Bookman Old Style" panose="02050604050505020204" pitchFamily="18" charset="0"/>
              </a:rPr>
              <a:t>Federal Laws Investigated</a:t>
            </a:r>
            <a:endParaRPr lang="en-US" sz="3300">
              <a:solidFill>
                <a:srgbClr val="FFFF00"/>
              </a:solidFill>
              <a:latin typeface="Bookman Old Style" panose="02050604050505020204" pitchFamily="18" charset="0"/>
            </a:endParaRPr>
          </a:p>
        </p:txBody>
      </p:sp>
      <p:sp>
        <p:nvSpPr>
          <p:cNvPr id="3" name="Subtitle 2">
            <a:extLst>
              <a:ext uri="{FF2B5EF4-FFF2-40B4-BE49-F238E27FC236}">
                <a16:creationId xmlns:a16="http://schemas.microsoft.com/office/drawing/2014/main" id="{8DD3F8DB-EC3B-4FD5-848E-5624C2516CD8}"/>
              </a:ext>
            </a:extLst>
          </p:cNvPr>
          <p:cNvSpPr>
            <a:spLocks noGrp="1"/>
          </p:cNvSpPr>
          <p:nvPr>
            <p:ph idx="1"/>
          </p:nvPr>
        </p:nvSpPr>
        <p:spPr>
          <a:xfrm>
            <a:off x="901261" y="1694428"/>
            <a:ext cx="5111750" cy="3524686"/>
          </a:xfrm>
        </p:spPr>
        <p:txBody>
          <a:bodyPr vert="horz" lIns="91440" tIns="45720" rIns="91440" bIns="45720" rtlCol="0">
            <a:normAutofit/>
          </a:bodyPr>
          <a:lstStyle/>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a:solidFill>
                  <a:schemeClr val="tx1"/>
                </a:solidFill>
                <a:latin typeface="Bookman Old Style" panose="02050604050505020204" pitchFamily="18" charset="0"/>
              </a:rPr>
              <a:t>Title VII of the Civil Rights Act of 1964 </a:t>
            </a:r>
            <a:r>
              <a:rPr lang="en-US" sz="1800">
                <a:latin typeface="Bookman Old Style" panose="02050604050505020204" pitchFamily="18" charset="0"/>
              </a:rPr>
              <a:t>- employment</a:t>
            </a:r>
            <a:r>
              <a:rPr lang="en-US" sz="1800">
                <a:solidFill>
                  <a:schemeClr val="tx1"/>
                </a:solidFill>
                <a:latin typeface="Bookman Old Style" panose="02050604050505020204" pitchFamily="18" charset="0"/>
              </a:rPr>
              <a:t>.</a:t>
            </a: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kumimoji="0" lang="en-US" sz="1800" b="0" i="0" u="none" strike="noStrike" cap="none" spc="0" normalizeH="0" baseline="0" noProof="0">
              <a:ln>
                <a:noFill/>
              </a:ln>
              <a:solidFill>
                <a:schemeClr val="tx1"/>
              </a:solidFill>
              <a:effectLst/>
              <a:uLnTx/>
              <a:uFillTx/>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a:solidFill>
                  <a:schemeClr val="tx1"/>
                </a:solidFill>
                <a:latin typeface="Bookman Old Style" panose="02050604050505020204" pitchFamily="18" charset="0"/>
              </a:rPr>
              <a:t>Fair Housing Act</a:t>
            </a:r>
            <a:r>
              <a:rPr lang="en-US" sz="1800" b="1">
                <a:latin typeface="Bookman Old Style" panose="02050604050505020204" pitchFamily="18" charset="0"/>
              </a:rPr>
              <a:t>, Title VIII of the Civil Rights Act of 1964</a:t>
            </a:r>
            <a:endParaRPr lang="en-US" sz="1800">
              <a:solidFill>
                <a:schemeClr val="tx1"/>
              </a:solidFill>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lang="en-US" sz="1800">
              <a:solidFill>
                <a:schemeClr val="tx1"/>
              </a:solidFill>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i="0">
                <a:solidFill>
                  <a:schemeClr val="tx1"/>
                </a:solidFill>
                <a:effectLst/>
                <a:latin typeface="Bookman Old Style" panose="02050604050505020204" pitchFamily="18" charset="0"/>
              </a:rPr>
              <a:t>Age Discrimination in Employment Act </a:t>
            </a: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lang="en-US" sz="1800" b="0" i="0">
              <a:solidFill>
                <a:schemeClr val="tx1"/>
              </a:solidFill>
              <a:effectLst/>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r>
              <a:rPr lang="en-US" sz="1800" b="1" i="0">
                <a:solidFill>
                  <a:schemeClr val="tx1"/>
                </a:solidFill>
                <a:effectLst/>
                <a:latin typeface="Bookman Old Style" panose="02050604050505020204" pitchFamily="18" charset="0"/>
              </a:rPr>
              <a:t>Americans with Disabilities Act (“ADA”)</a:t>
            </a: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lang="en-US" sz="1800">
              <a:solidFill>
                <a:schemeClr val="tx1"/>
              </a:solidFill>
              <a:latin typeface="Bookman Old Style" panose="02050604050505020204" pitchFamily="18" charset="0"/>
            </a:endParaRPr>
          </a:p>
          <a:p>
            <a:pPr marL="257162" marR="0" lvl="0" indent="-228600" algn="l" defTabSz="914400" fontAlgn="auto">
              <a:lnSpc>
                <a:spcPct val="90000"/>
              </a:lnSpc>
              <a:spcBef>
                <a:spcPct val="20000"/>
              </a:spcBef>
              <a:spcAft>
                <a:spcPts val="0"/>
              </a:spcAft>
              <a:buClrTx/>
              <a:buSzTx/>
              <a:buFont typeface="Arial" panose="020B0604020202020204" pitchFamily="34" charset="0"/>
              <a:buChar char="•"/>
              <a:tabLst/>
              <a:defRPr/>
            </a:pPr>
            <a:endParaRPr lang="en-US" sz="2100">
              <a:solidFill>
                <a:schemeClr val="tx1"/>
              </a:solidFill>
            </a:endParaRPr>
          </a:p>
        </p:txBody>
      </p:sp>
      <p:pic>
        <p:nvPicPr>
          <p:cNvPr id="6" name="Picture 5">
            <a:extLst>
              <a:ext uri="{FF2B5EF4-FFF2-40B4-BE49-F238E27FC236}">
                <a16:creationId xmlns:a16="http://schemas.microsoft.com/office/drawing/2014/main" id="{394C988D-F4F9-48B7-B439-CCC5E59D5456}"/>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831824" y="5403324"/>
            <a:ext cx="892629" cy="1052243"/>
          </a:xfrm>
          <a:prstGeom prst="ellipse">
            <a:avLst/>
          </a:prstGeom>
          <a:noFill/>
          <a:effectLst>
            <a:outerShdw blurRad="50800" dist="25400" dir="2700000" sx="98000" sy="98000" algn="tl" rotWithShape="0">
              <a:prstClr val="black">
                <a:alpha val="40000"/>
              </a:prstClr>
            </a:outerShdw>
          </a:effectLst>
        </p:spPr>
      </p:pic>
    </p:spTree>
    <p:extLst>
      <p:ext uri="{BB962C8B-B14F-4D97-AF65-F5344CB8AC3E}">
        <p14:creationId xmlns:p14="http://schemas.microsoft.com/office/powerpoint/2010/main" val="368880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E54070-9EFA-4DCA-981E-29199A3F8D7C}"/>
              </a:ext>
            </a:extLst>
          </p:cNvPr>
          <p:cNvSpPr txBox="1"/>
          <p:nvPr/>
        </p:nvSpPr>
        <p:spPr>
          <a:xfrm>
            <a:off x="718104" y="464573"/>
            <a:ext cx="7349067" cy="600164"/>
          </a:xfrm>
          <a:prstGeom prst="rect">
            <a:avLst/>
          </a:prstGeom>
          <a:noFill/>
        </p:spPr>
        <p:txBody>
          <a:bodyPr wrap="square" rtlCol="0">
            <a:spAutoFit/>
          </a:bodyPr>
          <a:lstStyle/>
          <a:p>
            <a:pPr algn="ctr"/>
            <a:r>
              <a:rPr lang="en-US" sz="3300" b="1" dirty="0">
                <a:solidFill>
                  <a:srgbClr val="FFFF00"/>
                </a:solidFill>
                <a:effectLst>
                  <a:outerShdw blurRad="38100" dist="38100" dir="2700000" algn="tl">
                    <a:srgbClr val="000000">
                      <a:alpha val="43137"/>
                    </a:srgbClr>
                  </a:outerShdw>
                </a:effectLst>
                <a:latin typeface="Bookman Old Style" pitchFamily="18" charset="0"/>
              </a:rPr>
              <a:t>Complaint Distribution</a:t>
            </a:r>
            <a:endParaRPr lang="en-US" sz="3300" dirty="0"/>
          </a:p>
        </p:txBody>
      </p:sp>
      <p:sp>
        <p:nvSpPr>
          <p:cNvPr id="3" name="TextBox 2">
            <a:extLst>
              <a:ext uri="{FF2B5EF4-FFF2-40B4-BE49-F238E27FC236}">
                <a16:creationId xmlns:a16="http://schemas.microsoft.com/office/drawing/2014/main" id="{3FDEBA91-E564-4ADC-9705-D61573F78B7B}"/>
              </a:ext>
            </a:extLst>
          </p:cNvPr>
          <p:cNvSpPr txBox="1"/>
          <p:nvPr/>
        </p:nvSpPr>
        <p:spPr>
          <a:xfrm>
            <a:off x="442732" y="1692384"/>
            <a:ext cx="8087229" cy="307777"/>
          </a:xfrm>
          <a:prstGeom prst="rect">
            <a:avLst/>
          </a:prstGeom>
          <a:noFill/>
        </p:spPr>
        <p:txBody>
          <a:bodyPr wrap="square" rtlCol="0">
            <a:spAutoFit/>
          </a:bodyPr>
          <a:lstStyle/>
          <a:p>
            <a:pPr algn="ctr"/>
            <a:r>
              <a:rPr lang="en-US" sz="1400" dirty="0">
                <a:solidFill>
                  <a:srgbClr val="FFFF00"/>
                </a:solidFill>
                <a:latin typeface="Bookman Old Style" panose="02050604050505020204" pitchFamily="18" charset="0"/>
              </a:rPr>
              <a:t>14% of overall of charges taken in at RICHR are for Housing Discrimination – FY 2024</a:t>
            </a:r>
            <a:endParaRPr lang="en-US" sz="2400" dirty="0">
              <a:solidFill>
                <a:schemeClr val="bg1"/>
              </a:solidFill>
              <a:latin typeface="Bookman Old Style" panose="02050604050505020204" pitchFamily="18" charset="0"/>
            </a:endParaRPr>
          </a:p>
        </p:txBody>
      </p:sp>
      <p:sp>
        <p:nvSpPr>
          <p:cNvPr id="7" name="TextBox 6">
            <a:extLst>
              <a:ext uri="{FF2B5EF4-FFF2-40B4-BE49-F238E27FC236}">
                <a16:creationId xmlns:a16="http://schemas.microsoft.com/office/drawing/2014/main" id="{B25A0A40-2940-4F43-8F8D-EE54B6F5658F}"/>
              </a:ext>
            </a:extLst>
          </p:cNvPr>
          <p:cNvSpPr txBox="1"/>
          <p:nvPr/>
        </p:nvSpPr>
        <p:spPr>
          <a:xfrm>
            <a:off x="905521" y="5224248"/>
            <a:ext cx="7161649" cy="646331"/>
          </a:xfrm>
          <a:prstGeom prst="rect">
            <a:avLst/>
          </a:prstGeom>
          <a:noFill/>
        </p:spPr>
        <p:txBody>
          <a:bodyPr wrap="square">
            <a:spAutoFit/>
          </a:bodyPr>
          <a:lstStyle/>
          <a:p>
            <a:r>
              <a:rPr lang="en-US" sz="1200" dirty="0">
                <a:solidFill>
                  <a:srgbClr val="FFFF00"/>
                </a:solidFill>
                <a:latin typeface="Bookman Old Style" panose="02050604050505020204" pitchFamily="18" charset="0"/>
                <a:cs typeface="Calibri" panose="020F0502020204030204" pitchFamily="34" charset="0"/>
              </a:rPr>
              <a:t>These percentages add up to more than 100% because some charges allege multiple bases. If a charge alleges discrimination on the bases of age, race and disability, it is included in all three categories.</a:t>
            </a:r>
          </a:p>
        </p:txBody>
      </p:sp>
      <p:grpSp>
        <p:nvGrpSpPr>
          <p:cNvPr id="8" name="Group 7">
            <a:extLst>
              <a:ext uri="{FF2B5EF4-FFF2-40B4-BE49-F238E27FC236}">
                <a16:creationId xmlns:a16="http://schemas.microsoft.com/office/drawing/2014/main" id="{BAE49280-D748-4CC4-87D9-079D6D76014E}"/>
              </a:ext>
            </a:extLst>
          </p:cNvPr>
          <p:cNvGrpSpPr/>
          <p:nvPr/>
        </p:nvGrpSpPr>
        <p:grpSpPr>
          <a:xfrm>
            <a:off x="7714877" y="5403324"/>
            <a:ext cx="1196193" cy="1235302"/>
            <a:chOff x="7714877" y="5403324"/>
            <a:chExt cx="1196193" cy="1235302"/>
          </a:xfrm>
        </p:grpSpPr>
        <p:pic>
          <p:nvPicPr>
            <p:cNvPr id="9" name="Picture 8">
              <a:extLst>
                <a:ext uri="{FF2B5EF4-FFF2-40B4-BE49-F238E27FC236}">
                  <a16:creationId xmlns:a16="http://schemas.microsoft.com/office/drawing/2014/main" id="{92E89578-EAAD-411A-8806-61FD22B0B106}"/>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10000" b="90000" l="10000" r="90000">
                          <a14:foregroundMark x1="28000" y1="56000" x2="28000" y2="56000"/>
                          <a14:foregroundMark x1="49949" y1="63077" x2="49949" y2="63077"/>
                          <a14:foregroundMark x1="55897" y1="69538" x2="55897" y2="69538"/>
                          <a14:foregroundMark x1="62051" y1="67179" x2="62051" y2="67179"/>
                          <a14:foregroundMark x1="61538" y1="71897" x2="61538" y2="71897"/>
                          <a14:foregroundMark x1="38256" y1="67897" x2="38256" y2="67897"/>
                        </a14:backgroundRemoval>
                      </a14:imgEffect>
                      <a14:imgEffect>
                        <a14:sharpenSoften amount="30000"/>
                      </a14:imgEffect>
                      <a14:imgEffect>
                        <a14:saturation sat="33000"/>
                      </a14:imgEffect>
                      <a14:imgEffect>
                        <a14:brightnessContrast bright="-50000" contrast="25000"/>
                      </a14:imgEffect>
                    </a14:imgLayer>
                  </a14:imgProps>
                </a:ext>
                <a:ext uri="{28A0092B-C50C-407E-A947-70E740481C1C}">
                  <a14:useLocalDpi xmlns:a14="http://schemas.microsoft.com/office/drawing/2010/main" val="0"/>
                </a:ext>
              </a:extLst>
            </a:blip>
            <a:srcRect l="8896" t="3204" r="8991"/>
            <a:stretch/>
          </p:blipFill>
          <p:spPr>
            <a:xfrm>
              <a:off x="7831824" y="5403324"/>
              <a:ext cx="892629" cy="1052243"/>
            </a:xfrm>
            <a:prstGeom prst="ellipse">
              <a:avLst/>
            </a:prstGeom>
            <a:noFill/>
            <a:effectLst>
              <a:outerShdw blurRad="50800" dist="25400" dir="2700000" sx="98000" sy="98000" algn="tl" rotWithShape="0">
                <a:prstClr val="black">
                  <a:alpha val="40000"/>
                </a:prstClr>
              </a:outerShdw>
            </a:effectLst>
          </p:spPr>
        </p:pic>
        <p:sp>
          <p:nvSpPr>
            <p:cNvPr id="10" name="TextBox 9">
              <a:extLst>
                <a:ext uri="{FF2B5EF4-FFF2-40B4-BE49-F238E27FC236}">
                  <a16:creationId xmlns:a16="http://schemas.microsoft.com/office/drawing/2014/main" id="{18EB46DA-45B1-455C-82CF-316C8A7AE706}"/>
                </a:ext>
              </a:extLst>
            </p:cNvPr>
            <p:cNvSpPr txBox="1"/>
            <p:nvPr/>
          </p:nvSpPr>
          <p:spPr>
            <a:xfrm>
              <a:off x="7714877" y="6377016"/>
              <a:ext cx="1196193" cy="261610"/>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20" normalizeH="0" baseline="0" noProof="0">
                  <a:ln>
                    <a:noFill/>
                  </a:ln>
                  <a:solidFill>
                    <a:srgbClr val="61A4F5">
                      <a:alpha val="75000"/>
                    </a:srgbClr>
                  </a:solidFill>
                  <a:effectLst>
                    <a:outerShdw blurRad="38100" dist="38100" dir="2700000" algn="tl">
                      <a:srgbClr val="000000">
                        <a:alpha val="60000"/>
                      </a:srgbClr>
                    </a:outerShdw>
                  </a:effectLst>
                  <a:uLnTx/>
                  <a:uFillTx/>
                  <a:latin typeface="Rockwell Condensed" panose="02060603050405020104" pitchFamily="18" charset="0"/>
                  <a:ea typeface="+mn-ea"/>
                  <a:cs typeface="+mn-cs"/>
                </a:rPr>
                <a:t>www.richr.ri.gov</a:t>
              </a:r>
            </a:p>
          </p:txBody>
        </p:sp>
      </p:grpSp>
      <p:sp>
        <p:nvSpPr>
          <p:cNvPr id="5" name="Rectangle 4">
            <a:extLst>
              <a:ext uri="{FF2B5EF4-FFF2-40B4-BE49-F238E27FC236}">
                <a16:creationId xmlns:a16="http://schemas.microsoft.com/office/drawing/2014/main" id="{134798D8-0FDB-6BCB-72BD-D21A247FE300}"/>
              </a:ext>
            </a:extLst>
          </p:cNvPr>
          <p:cNvSpPr/>
          <p:nvPr/>
        </p:nvSpPr>
        <p:spPr>
          <a:xfrm>
            <a:off x="4704991" y="2431603"/>
            <a:ext cx="3362179" cy="2609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en-US" b="1" dirty="0">
                <a:latin typeface="Bookman Old Style" panose="02050604050505020204" pitchFamily="18" charset="0"/>
              </a:rPr>
              <a:t>HOUSING</a:t>
            </a:r>
          </a:p>
          <a:p>
            <a:pPr>
              <a:spcAft>
                <a:spcPts val="800"/>
              </a:spcAft>
            </a:pPr>
            <a:r>
              <a:rPr lang="en-US" b="1" dirty="0">
                <a:latin typeface="Bookman Old Style" panose="02050604050505020204" pitchFamily="18" charset="0"/>
              </a:rPr>
              <a:t>76% - Disability</a:t>
            </a:r>
          </a:p>
          <a:p>
            <a:pPr>
              <a:spcAft>
                <a:spcPts val="800"/>
              </a:spcAft>
            </a:pPr>
            <a:r>
              <a:rPr lang="en-US" b="1" dirty="0">
                <a:latin typeface="Bookman Old Style" panose="02050604050505020204" pitchFamily="18" charset="0"/>
              </a:rPr>
              <a:t>13% - Source of Income</a:t>
            </a:r>
          </a:p>
          <a:p>
            <a:pPr>
              <a:spcAft>
                <a:spcPts val="800"/>
              </a:spcAft>
            </a:pPr>
            <a:r>
              <a:rPr lang="en-US" b="1" dirty="0">
                <a:latin typeface="Bookman Old Style" panose="02050604050505020204" pitchFamily="18" charset="0"/>
              </a:rPr>
              <a:t>13% - Race</a:t>
            </a:r>
          </a:p>
          <a:p>
            <a:pPr>
              <a:spcAft>
                <a:spcPts val="800"/>
              </a:spcAft>
            </a:pPr>
            <a:r>
              <a:rPr lang="en-US" b="1" dirty="0">
                <a:latin typeface="Bookman Old Style" panose="02050604050505020204" pitchFamily="18" charset="0"/>
              </a:rPr>
              <a:t>10% - Sex</a:t>
            </a:r>
          </a:p>
          <a:p>
            <a:pPr>
              <a:spcAft>
                <a:spcPts val="800"/>
              </a:spcAft>
            </a:pPr>
            <a:r>
              <a:rPr lang="en-US" b="1" dirty="0">
                <a:latin typeface="Bookman Old Style" panose="02050604050505020204" pitchFamily="18" charset="0"/>
              </a:rPr>
              <a:t>10% - Color</a:t>
            </a:r>
          </a:p>
          <a:p>
            <a:pPr>
              <a:spcAft>
                <a:spcPts val="800"/>
              </a:spcAft>
            </a:pPr>
            <a:r>
              <a:rPr lang="en-US" b="1" dirty="0">
                <a:latin typeface="Bookman Old Style" panose="02050604050505020204" pitchFamily="18" charset="0"/>
              </a:rPr>
              <a:t>07% - Retaliation</a:t>
            </a:r>
          </a:p>
        </p:txBody>
      </p:sp>
      <p:sp>
        <p:nvSpPr>
          <p:cNvPr id="6" name="Rectangle 5">
            <a:extLst>
              <a:ext uri="{FF2B5EF4-FFF2-40B4-BE49-F238E27FC236}">
                <a16:creationId xmlns:a16="http://schemas.microsoft.com/office/drawing/2014/main" id="{0D5684C9-F6FD-9FC8-3FA7-CEB5601B3296}"/>
              </a:ext>
            </a:extLst>
          </p:cNvPr>
          <p:cNvSpPr/>
          <p:nvPr/>
        </p:nvSpPr>
        <p:spPr>
          <a:xfrm>
            <a:off x="1076830" y="2431603"/>
            <a:ext cx="3362179" cy="2402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en-US" b="1" dirty="0">
                <a:latin typeface="Bookman Old Style" panose="02050604050505020204" pitchFamily="18" charset="0"/>
              </a:rPr>
              <a:t>ALL CASES</a:t>
            </a:r>
          </a:p>
          <a:p>
            <a:pPr>
              <a:spcAft>
                <a:spcPts val="800"/>
              </a:spcAft>
            </a:pPr>
            <a:r>
              <a:rPr lang="en-US" b="1" dirty="0">
                <a:latin typeface="Bookman Old Style" panose="02050604050505020204" pitchFamily="18" charset="0"/>
              </a:rPr>
              <a:t>48% - Disability</a:t>
            </a:r>
          </a:p>
          <a:p>
            <a:pPr>
              <a:spcAft>
                <a:spcPts val="800"/>
              </a:spcAft>
            </a:pPr>
            <a:r>
              <a:rPr lang="en-US" b="1" dirty="0">
                <a:latin typeface="Bookman Old Style" panose="02050604050505020204" pitchFamily="18" charset="0"/>
              </a:rPr>
              <a:t>34% - Retaliation</a:t>
            </a:r>
          </a:p>
          <a:p>
            <a:pPr>
              <a:spcAft>
                <a:spcPts val="800"/>
              </a:spcAft>
            </a:pPr>
            <a:r>
              <a:rPr lang="en-US" b="1" dirty="0">
                <a:latin typeface="Bookman Old Style" panose="02050604050505020204" pitchFamily="18" charset="0"/>
              </a:rPr>
              <a:t>24% - Sex</a:t>
            </a:r>
          </a:p>
          <a:p>
            <a:pPr>
              <a:spcAft>
                <a:spcPts val="800"/>
              </a:spcAft>
            </a:pPr>
            <a:r>
              <a:rPr lang="en-US" b="1" dirty="0">
                <a:latin typeface="Bookman Old Style" panose="02050604050505020204" pitchFamily="18" charset="0"/>
              </a:rPr>
              <a:t>21% - Race</a:t>
            </a:r>
          </a:p>
          <a:p>
            <a:pPr>
              <a:spcAft>
                <a:spcPts val="800"/>
              </a:spcAft>
            </a:pPr>
            <a:r>
              <a:rPr lang="en-US" b="1" dirty="0">
                <a:latin typeface="Bookman Old Style" panose="02050604050505020204" pitchFamily="18" charset="0"/>
              </a:rPr>
              <a:t>18% - Color</a:t>
            </a:r>
          </a:p>
        </p:txBody>
      </p:sp>
    </p:spTree>
    <p:extLst>
      <p:ext uri="{BB962C8B-B14F-4D97-AF65-F5344CB8AC3E}">
        <p14:creationId xmlns:p14="http://schemas.microsoft.com/office/powerpoint/2010/main" val="302148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A8A20-3754-C024-912A-AB720A7546F4}"/>
              </a:ext>
            </a:extLst>
          </p:cNvPr>
          <p:cNvSpPr>
            <a:spLocks noGrp="1"/>
          </p:cNvSpPr>
          <p:nvPr>
            <p:ph type="title"/>
          </p:nvPr>
        </p:nvSpPr>
        <p:spPr/>
        <p:txBody>
          <a:bodyPr>
            <a:normAutofit fontScale="90000"/>
          </a:bodyPr>
          <a:lstStyle/>
          <a:p>
            <a:r>
              <a:rPr lang="en-US" sz="3300" b="1">
                <a:solidFill>
                  <a:srgbClr val="FFFF00"/>
                </a:solidFill>
                <a:latin typeface="Bookman Old Style" panose="02050604050505020204" pitchFamily="18" charset="0"/>
              </a:rPr>
              <a:t>How does the Commission address discrimination charges?</a:t>
            </a:r>
          </a:p>
        </p:txBody>
      </p:sp>
      <p:sp>
        <p:nvSpPr>
          <p:cNvPr id="5" name="Text Placeholder 4">
            <a:extLst>
              <a:ext uri="{FF2B5EF4-FFF2-40B4-BE49-F238E27FC236}">
                <a16:creationId xmlns:a16="http://schemas.microsoft.com/office/drawing/2014/main" id="{4088080C-34BD-6B66-524B-DAB7F63A602C}"/>
              </a:ext>
            </a:extLst>
          </p:cNvPr>
          <p:cNvSpPr>
            <a:spLocks noGrp="1"/>
          </p:cNvSpPr>
          <p:nvPr>
            <p:ph type="body" idx="1"/>
          </p:nvPr>
        </p:nvSpPr>
        <p:spPr/>
        <p:txBody>
          <a:bodyPr/>
          <a:lstStyle/>
          <a:p>
            <a:r>
              <a:rPr lang="en-US" dirty="0">
                <a:solidFill>
                  <a:schemeClr val="bg1"/>
                </a:solidFill>
                <a:latin typeface="Bookman Old Style" panose="02050604050505020204" pitchFamily="18" charset="0"/>
              </a:rPr>
              <a:t>Investigation Process</a:t>
            </a:r>
          </a:p>
          <a:p>
            <a:r>
              <a:rPr lang="en-US" dirty="0">
                <a:solidFill>
                  <a:schemeClr val="bg1"/>
                </a:solidFill>
                <a:latin typeface="Bookman Old Style" panose="02050604050505020204" pitchFamily="18" charset="0"/>
              </a:rPr>
              <a:t>Protected Categories</a:t>
            </a:r>
          </a:p>
        </p:txBody>
      </p:sp>
    </p:spTree>
    <p:extLst>
      <p:ext uri="{BB962C8B-B14F-4D97-AF65-F5344CB8AC3E}">
        <p14:creationId xmlns:p14="http://schemas.microsoft.com/office/powerpoint/2010/main" val="23039890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5E043ABD4B21489A82CEA894EBC04B" ma:contentTypeVersion="" ma:contentTypeDescription="Create a new document." ma:contentTypeScope="" ma:versionID="f139e8ab52ba142a756435425047a15f">
  <xsd:schema xmlns:xsd="http://www.w3.org/2001/XMLSchema" xmlns:xs="http://www.w3.org/2001/XMLSchema" xmlns:p="http://schemas.microsoft.com/office/2006/metadata/properties" targetNamespace="http://schemas.microsoft.com/office/2006/metadata/properties" ma:root="true" ma:fieldsID="8051ad49ee3a4811ed0efdd12919ad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1CC5B3-39FF-42B1-873B-F45922134049}"/>
</file>

<file path=customXml/itemProps2.xml><?xml version="1.0" encoding="utf-8"?>
<ds:datastoreItem xmlns:ds="http://schemas.openxmlformats.org/officeDocument/2006/customXml" ds:itemID="{F385D832-B88D-4E60-B6B2-525AFE6C9A87}"/>
</file>

<file path=customXml/itemProps3.xml><?xml version="1.0" encoding="utf-8"?>
<ds:datastoreItem xmlns:ds="http://schemas.openxmlformats.org/officeDocument/2006/customXml" ds:itemID="{23F987FD-7314-418C-923A-7683E09DCC16}"/>
</file>

<file path=docProps/app.xml><?xml version="1.0" encoding="utf-8"?>
<Properties xmlns="http://schemas.openxmlformats.org/officeDocument/2006/extended-properties" xmlns:vt="http://schemas.openxmlformats.org/officeDocument/2006/docPropsVTypes">
  <TotalTime>2579</TotalTime>
  <Words>2532</Words>
  <Application>Microsoft Office PowerPoint</Application>
  <PresentationFormat>On-screen Show (4:3)</PresentationFormat>
  <Paragraphs>408</Paragraphs>
  <Slides>36</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Bookman Old Style</vt:lpstr>
      <vt:lpstr>Calibri</vt:lpstr>
      <vt:lpstr>Calibri Light</vt:lpstr>
      <vt:lpstr>Rockwell Condensed</vt:lpstr>
      <vt:lpstr>Source Sans Pro</vt:lpstr>
      <vt:lpstr>Times New Roman</vt:lpstr>
      <vt:lpstr>1_Office Theme</vt:lpstr>
      <vt:lpstr>Office Theme</vt:lpstr>
      <vt:lpstr>Rhode Island Commission for Human Rights</vt:lpstr>
      <vt:lpstr>What does the Commission Do?</vt:lpstr>
      <vt:lpstr>About the Commission</vt:lpstr>
      <vt:lpstr>About the Commission</vt:lpstr>
      <vt:lpstr>About the Commission</vt:lpstr>
      <vt:lpstr>State Laws Enforced</vt:lpstr>
      <vt:lpstr>Federal Laws Investigated</vt:lpstr>
      <vt:lpstr>PowerPoint Presentation</vt:lpstr>
      <vt:lpstr>How does the Commission address discrimination charges?</vt:lpstr>
      <vt:lpstr>PowerPoint Presentation</vt:lpstr>
      <vt:lpstr>PowerPoint Presentation</vt:lpstr>
      <vt:lpstr>PowerPoint Presentation</vt:lpstr>
      <vt:lpstr>PowerPoint Presentation</vt:lpstr>
      <vt:lpstr>PowerPoint Presentation</vt:lpstr>
      <vt:lpstr>PowerPoint Presentation</vt:lpstr>
      <vt:lpstr>Mrs. Murphy Exemption*</vt:lpstr>
      <vt:lpstr>Lawful Source of Income</vt:lpstr>
      <vt:lpstr>Source of Income</vt:lpstr>
      <vt:lpstr>PowerPoint Presentation</vt:lpstr>
      <vt:lpstr>Lawful Source of Income</vt:lpstr>
      <vt:lpstr>Lawful Source of Income</vt:lpstr>
      <vt:lpstr>PowerPoint Presentation</vt:lpstr>
      <vt:lpstr>Reasonable Accommodation vs. Reasonable Modification</vt:lpstr>
      <vt:lpstr>Assistive Animals</vt:lpstr>
      <vt:lpstr>Common Defenses</vt:lpstr>
      <vt:lpstr>Familial Status</vt:lpstr>
      <vt:lpstr>Prohibited Acts</vt:lpstr>
      <vt:lpstr>Race/Color/National Origin</vt:lpstr>
      <vt:lpstr>Steering</vt:lpstr>
      <vt:lpstr>Sex Discrimination</vt:lpstr>
      <vt:lpstr>Sexual Orientation vs. Gender Identity or Expression</vt:lpstr>
      <vt:lpstr>Military Status</vt:lpstr>
      <vt:lpstr>Harassment</vt:lpstr>
      <vt:lpstr>Retaliation</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Yvonne (RICHR)</dc:creator>
  <cp:lastModifiedBy>Hill, Lauren (RICHR)</cp:lastModifiedBy>
  <cp:revision>120</cp:revision>
  <cp:lastPrinted>2024-12-02T19:26:23Z</cp:lastPrinted>
  <dcterms:created xsi:type="dcterms:W3CDTF">2018-05-16T21:05:37Z</dcterms:created>
  <dcterms:modified xsi:type="dcterms:W3CDTF">2024-12-02T19:57:36Z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0x010100715E043ABD4B21489A82CEA894EBC04B</vt:lpwstr>
  </property>
</Properties>
</file>